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63" r:id="rId5"/>
    <p:sldId id="259" r:id="rId6"/>
    <p:sldId id="262" r:id="rId7"/>
    <p:sldId id="266" r:id="rId8"/>
    <p:sldId id="300" r:id="rId9"/>
    <p:sldId id="269" r:id="rId10"/>
    <p:sldId id="271" r:id="rId11"/>
    <p:sldId id="273" r:id="rId12"/>
    <p:sldId id="267" r:id="rId13"/>
    <p:sldId id="297" r:id="rId14"/>
    <p:sldId id="268" r:id="rId15"/>
    <p:sldId id="302" r:id="rId16"/>
    <p:sldId id="308" r:id="rId17"/>
    <p:sldId id="279" r:id="rId18"/>
    <p:sldId id="305" r:id="rId19"/>
    <p:sldId id="306" r:id="rId20"/>
    <p:sldId id="281" r:id="rId21"/>
    <p:sldId id="304" r:id="rId22"/>
    <p:sldId id="284" r:id="rId23"/>
    <p:sldId id="285" r:id="rId24"/>
    <p:sldId id="288" r:id="rId25"/>
    <p:sldId id="289" r:id="rId26"/>
    <p:sldId id="290" r:id="rId27"/>
    <p:sldId id="291" r:id="rId28"/>
    <p:sldId id="307" r:id="rId29"/>
    <p:sldId id="283" r:id="rId30"/>
    <p:sldId id="282" r:id="rId31"/>
    <p:sldId id="298" r:id="rId32"/>
    <p:sldId id="295" r:id="rId33"/>
    <p:sldId id="292" r:id="rId34"/>
    <p:sldId id="296" r:id="rId35"/>
  </p:sldIdLst>
  <p:sldSz cx="12192000" cy="6858000"/>
  <p:notesSz cx="6858000" cy="9144000"/>
  <p:embeddedFontLst>
    <p:embeddedFont>
      <p:font typeface="Malgun Gothic" panose="020B0503020000020004" pitchFamily="50" charset="-127"/>
      <p:regular r:id="rId37"/>
      <p:bold r:id="rId38"/>
    </p:embeddedFont>
    <p:embeddedFont>
      <p:font typeface="Malgun Gothic" panose="020B0503020000020004" pitchFamily="50" charset="-127"/>
      <p:regular r:id="rId37"/>
      <p:bold r:id="rId38"/>
    </p:embeddedFont>
    <p:embeddedFont>
      <p:font typeface="나눔고딕 ExtraBold" panose="020B0600000101010101" charset="-127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D5A"/>
    <a:srgbClr val="6C5A00"/>
    <a:srgbClr val="DD8BED"/>
    <a:srgbClr val="FEF1E2"/>
    <a:srgbClr val="E09E76"/>
    <a:srgbClr val="FBC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932" autoAdjust="0"/>
  </p:normalViewPr>
  <p:slideViewPr>
    <p:cSldViewPr snapToGrid="0">
      <p:cViewPr varScale="1">
        <p:scale>
          <a:sx n="62" d="100"/>
          <a:sy n="62" d="100"/>
        </p:scale>
        <p:origin x="828" y="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964C4-AF67-425E-BBBC-DCC63FDED9AF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1719F3-2BA4-4396-96B3-927DA240F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44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719F3-2BA4-4396-96B3-927DA240FED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317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719F3-2BA4-4396-96B3-927DA240FED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049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719F3-2BA4-4396-96B3-927DA240FED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779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719F3-2BA4-4396-96B3-927DA240FED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351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</a:t>
            </a:r>
            <a:r>
              <a:rPr lang="ko-KR" altLang="en-US" dirty="0"/>
              <a:t>모델 요약 붙이기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719F3-2BA4-4396-96B3-927DA240FED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46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85</a:t>
            </a:r>
            <a:r>
              <a:rPr lang="ko-KR" altLang="en-US" dirty="0"/>
              <a:t>강조하기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719F3-2BA4-4396-96B3-927DA240FED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5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85</a:t>
            </a:r>
            <a:r>
              <a:rPr lang="ko-KR" altLang="en-US" dirty="0"/>
              <a:t>강조하기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719F3-2BA4-4396-96B3-927DA240FED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807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85</a:t>
            </a:r>
            <a:r>
              <a:rPr lang="ko-KR" altLang="en-US" dirty="0"/>
              <a:t>강조하기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719F3-2BA4-4396-96B3-927DA240FED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478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719F3-2BA4-4396-96B3-927DA240FED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268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719F3-2BA4-4396-96B3-927DA240FED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726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719F3-2BA4-4396-96B3-927DA240FED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67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719F3-2BA4-4396-96B3-927DA240FED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91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719F3-2BA4-4396-96B3-927DA240FED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0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719F3-2BA4-4396-96B3-927DA240FED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132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719F3-2BA4-4396-96B3-927DA240FED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039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719F3-2BA4-4396-96B3-927DA240FED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0067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719F3-2BA4-4396-96B3-927DA240FED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84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719F3-2BA4-4396-96B3-927DA240FED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620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스타일 클라우드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719F3-2BA4-4396-96B3-927DA240FED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407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719F3-2BA4-4396-96B3-927DA240FED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9180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719F3-2BA4-4396-96B3-927DA240FED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6898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719F3-2BA4-4396-96B3-927DA240FED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22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719F3-2BA4-4396-96B3-927DA240FED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1918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719F3-2BA4-4396-96B3-927DA240FED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209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719F3-2BA4-4396-96B3-927DA240FED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9312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번역이 깔끔하지 않음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719F3-2BA4-4396-96B3-927DA240FED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9508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719F3-2BA4-4396-96B3-927DA240FED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968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D2F39-2692-4FB4-A54D-1C1A1011304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355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719F3-2BA4-4396-96B3-927DA240FE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52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719F3-2BA4-4396-96B3-927DA240FED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438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레미타이저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206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Tokenizer / </a:t>
            </a:r>
            <a:r>
              <a:rPr lang="en-US" altLang="ko-KR" sz="1200" b="1" dirty="0" err="1">
                <a:solidFill>
                  <a:srgbClr val="00206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Pad_sequence</a:t>
            </a:r>
            <a:endParaRPr lang="ko-KR" altLang="en-US" sz="1200" b="1" dirty="0">
              <a:solidFill>
                <a:srgbClr val="002060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206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719F3-2BA4-4396-96B3-927DA240FED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397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레미타이저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206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Tokenizer / </a:t>
            </a:r>
            <a:r>
              <a:rPr lang="en-US" altLang="ko-KR" sz="1200" b="1" dirty="0" err="1">
                <a:solidFill>
                  <a:srgbClr val="00206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Pad_sequence</a:t>
            </a:r>
            <a:endParaRPr lang="ko-KR" altLang="en-US" sz="1200" b="1" dirty="0">
              <a:solidFill>
                <a:srgbClr val="002060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206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719F3-2BA4-4396-96B3-927DA240FED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010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719F3-2BA4-4396-96B3-927DA240FED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39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8C0DC-F91C-4D3A-8125-9515271B5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18CFAC-863E-484D-BE18-33A93F68F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731C1A-5DB0-4917-A3BA-7080EA44F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47347-395E-4AC0-B9BB-8D3F6B909F2B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603F78-40EC-443C-9C0B-0905868CB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8B5FE3-DC1A-4329-B5CD-F3395A1A7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33CC-4EA1-45F3-9718-BF04E8CB8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413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6F4C4-B695-47E0-ACCD-0E86F7688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A41913-2BB8-4325-9E2D-E45756585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E8A33-9A13-427A-A941-8EB97B5CB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47347-395E-4AC0-B9BB-8D3F6B909F2B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739EE-39B7-4529-B920-B28C39546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93B2B-8310-43D2-BE5C-2D9E0224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33CC-4EA1-45F3-9718-BF04E8CB8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623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829F4C-EFE4-49C2-B515-EB14A4753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0A9ADF-E323-4DA4-8280-ED40F2390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A67E74-45E5-4436-BB82-23455EB77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47347-395E-4AC0-B9BB-8D3F6B909F2B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255A7E-AFEA-40A8-ACED-47FF0B47E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94B8E4-1950-48D7-A694-4627AA591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33CC-4EA1-45F3-9718-BF04E8CB8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450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B516A-A234-481B-BEA2-849CC71D3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6721ED-3F50-492D-B94E-C371A94F1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B3A546-F6B8-4E21-AD27-E3065526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47347-395E-4AC0-B9BB-8D3F6B909F2B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7794BB-9F01-4766-9871-BC1CD741F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7533B4-CDE2-41FD-BE88-1530FDC15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33CC-4EA1-45F3-9718-BF04E8CB8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B5BEA-BBA0-4CB6-B63F-5464A57D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C98FB0-BBA4-4677-AB25-8A5DB9130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112765-26FE-446A-8ED2-5513D16EF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47347-395E-4AC0-B9BB-8D3F6B909F2B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87B08E-DEE1-474C-B38F-68861E313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D85833-B4AE-4848-A1CE-E73449C4C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33CC-4EA1-45F3-9718-BF04E8CB8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758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57AD5-1477-4B42-9C93-2C0D75384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C6B98A-F9A0-4116-8B3F-DFD135F2C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AF7F46-A905-4723-8B94-966DF7539F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7EF523-2065-4525-A665-A947E3124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47347-395E-4AC0-B9BB-8D3F6B909F2B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9361C4-0337-4684-B1D8-96201C916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734F89-8898-4D3F-B3F6-AD6417AD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33CC-4EA1-45F3-9718-BF04E8CB8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30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B7569C-B6C0-4F93-BDCB-BAEAC08A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1A8CE1-8F62-4657-A5C8-F6742986F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F15A7B-E329-46B5-A338-592897733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28ED07-7381-4EEA-9C90-7ADD7E0EBD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655636-0978-4BC2-9EAC-C30D8C32B8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34079A-E196-4169-AA6B-E6BE8F284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47347-395E-4AC0-B9BB-8D3F6B909F2B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0B4EE9-9C4B-4556-919B-54E1CD562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D58CEE-686C-40F7-AD3F-CD46DD1BD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33CC-4EA1-45F3-9718-BF04E8CB8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377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368E5-AA64-4AE2-A5E3-F02E0E71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9E3FA4-0E82-4F29-8C7E-340E3649B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47347-395E-4AC0-B9BB-8D3F6B909F2B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1C62C8-C05A-4450-8BE9-D07B4470F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9224D8-432B-4ACF-BCDE-2D84C5AA0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33CC-4EA1-45F3-9718-BF04E8CB8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534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5375270-E8E8-48CF-A7BD-3AFCA7AAF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47347-395E-4AC0-B9BB-8D3F6B909F2B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85032A-7CAE-4965-8E89-6D7EC9D49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9285FE-82E7-48A4-8889-05DDD8330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33CC-4EA1-45F3-9718-BF04E8CB8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83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22D616-4BCB-4677-BD3E-1722583A9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B110E0-CC0E-4CF0-A807-FBAD71665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1A700-9800-43D4-802E-ACB2EA0CD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7C0D8C-C5AE-45B3-B90F-84246A069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47347-395E-4AC0-B9BB-8D3F6B909F2B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D9282C-2F1F-4C4C-B4FC-BC9C6129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540E9A-0193-4C09-8DAF-9BD7635D8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33CC-4EA1-45F3-9718-BF04E8CB8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84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9DB2A2-1F71-4045-BAAB-C5D7B8885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21FC28E-F845-4EB5-B202-2EECE2D2F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B763AB-BF64-4284-924E-195BA29D0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A1CFF8-A180-4D2A-AFE6-56B74E9C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47347-395E-4AC0-B9BB-8D3F6B909F2B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63AABF-1408-40CB-8238-69FA8BD91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C217E8-0DCA-400C-9D58-EE576065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33CC-4EA1-45F3-9718-BF04E8CB8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19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32516D-5477-46F8-AF76-7615B59A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525B40-6DC7-44BF-B47D-3F8756099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AE4327-A747-4898-B271-71AFE7E9D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47347-395E-4AC0-B9BB-8D3F6B909F2B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02DDBD-40F3-464F-BD98-33738DFF6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1BA30E-A4E2-4A24-9B9E-BC444035C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533CC-4EA1-45F3-9718-BF04E8CB8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137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2.sv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30A2BA6-D157-431A-B793-E0BF9328B7F9}"/>
              </a:ext>
            </a:extLst>
          </p:cNvPr>
          <p:cNvSpPr/>
          <p:nvPr/>
        </p:nvSpPr>
        <p:spPr>
          <a:xfrm>
            <a:off x="247650" y="185728"/>
            <a:ext cx="11696700" cy="6467475"/>
          </a:xfrm>
          <a:prstGeom prst="rect">
            <a:avLst/>
          </a:prstGeom>
          <a:solidFill>
            <a:srgbClr val="FEF1E2"/>
          </a:solidFill>
          <a:ln w="50800">
            <a:solidFill>
              <a:srgbClr val="F8AD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빅데이터 전문가 양성과정 </a:t>
            </a:r>
            <a:r>
              <a:rPr lang="en-US" altLang="ko-KR"/>
              <a:t>(</a:t>
            </a:r>
            <a:r>
              <a:rPr lang="ko-KR" altLang="en-US"/>
              <a:t>파이썬</a:t>
            </a:r>
            <a:r>
              <a:rPr lang="en-US" altLang="ko-KR"/>
              <a:t>, R, </a:t>
            </a:r>
            <a:r>
              <a:rPr lang="ko-KR" altLang="en-US"/>
              <a:t>하둡</a:t>
            </a:r>
            <a:r>
              <a:rPr lang="en-US" altLang="ko-KR"/>
              <a:t>)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0FF000-90EF-4DEE-B269-A1A23B9B8C73}"/>
              </a:ext>
            </a:extLst>
          </p:cNvPr>
          <p:cNvCxnSpPr/>
          <p:nvPr/>
        </p:nvCxnSpPr>
        <p:spPr>
          <a:xfrm>
            <a:off x="-9525" y="1047750"/>
            <a:ext cx="3657600" cy="0"/>
          </a:xfrm>
          <a:prstGeom prst="line">
            <a:avLst/>
          </a:prstGeom>
          <a:ln w="38100">
            <a:solidFill>
              <a:srgbClr val="F8AD5A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2CF933F-7397-4769-A55E-B6ECDB63814E}"/>
              </a:ext>
            </a:extLst>
          </p:cNvPr>
          <p:cNvCxnSpPr/>
          <p:nvPr/>
        </p:nvCxnSpPr>
        <p:spPr>
          <a:xfrm>
            <a:off x="1819275" y="-13096"/>
            <a:ext cx="0" cy="1714500"/>
          </a:xfrm>
          <a:prstGeom prst="line">
            <a:avLst/>
          </a:prstGeom>
          <a:ln w="25400">
            <a:solidFill>
              <a:srgbClr val="F8AD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5F4F64-6CF4-4EA1-9496-DFF28E4A4A73}"/>
              </a:ext>
            </a:extLst>
          </p:cNvPr>
          <p:cNvCxnSpPr/>
          <p:nvPr/>
        </p:nvCxnSpPr>
        <p:spPr>
          <a:xfrm>
            <a:off x="8534400" y="5876925"/>
            <a:ext cx="3657600" cy="0"/>
          </a:xfrm>
          <a:prstGeom prst="line">
            <a:avLst/>
          </a:prstGeom>
          <a:ln w="38100">
            <a:solidFill>
              <a:srgbClr val="F8AD5A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7E7273-614C-4CAD-ADAA-F7CB82C5A37E}"/>
              </a:ext>
            </a:extLst>
          </p:cNvPr>
          <p:cNvCxnSpPr/>
          <p:nvPr/>
        </p:nvCxnSpPr>
        <p:spPr>
          <a:xfrm>
            <a:off x="10363200" y="5143500"/>
            <a:ext cx="0" cy="1714500"/>
          </a:xfrm>
          <a:prstGeom prst="line">
            <a:avLst/>
          </a:prstGeom>
          <a:ln w="25400">
            <a:solidFill>
              <a:srgbClr val="F8AD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123015-F355-4715-986C-74DEECA98FCD}"/>
              </a:ext>
            </a:extLst>
          </p:cNvPr>
          <p:cNvSpPr/>
          <p:nvPr/>
        </p:nvSpPr>
        <p:spPr>
          <a:xfrm>
            <a:off x="2295525" y="1502580"/>
            <a:ext cx="7353300" cy="2914646"/>
          </a:xfrm>
          <a:prstGeom prst="rect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감성분석</a:t>
            </a:r>
            <a:r>
              <a:rPr lang="ko-KR" altLang="en-US" sz="48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을 이용한 </a:t>
            </a:r>
            <a:endParaRPr lang="en-US" altLang="ko-KR" sz="4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/>
            <a:r>
              <a:rPr lang="ko-KR" altLang="en-US" sz="48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영화 리뷰 분석</a:t>
            </a:r>
            <a:endParaRPr lang="en-US" altLang="ko-KR" sz="44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492C28-75F1-4BA9-B3EE-8A2DFA9EBBB1}"/>
              </a:ext>
            </a:extLst>
          </p:cNvPr>
          <p:cNvSpPr txBox="1"/>
          <p:nvPr/>
        </p:nvSpPr>
        <p:spPr>
          <a:xfrm>
            <a:off x="6853089" y="505600"/>
            <a:ext cx="53389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E09E76"/>
                </a:solidFill>
              </a:rPr>
              <a:t>ITWILL_</a:t>
            </a:r>
            <a:r>
              <a:rPr lang="ko-KR" altLang="en-US" sz="1600" b="1" dirty="0">
                <a:solidFill>
                  <a:srgbClr val="E09E76"/>
                </a:solidFill>
              </a:rPr>
              <a:t>빅데이터 전문가 양성과정 </a:t>
            </a:r>
            <a:r>
              <a:rPr lang="en-US" altLang="ko-KR" sz="1600" b="1" dirty="0">
                <a:solidFill>
                  <a:srgbClr val="E09E76"/>
                </a:solidFill>
              </a:rPr>
              <a:t>(</a:t>
            </a:r>
            <a:r>
              <a:rPr lang="ko-KR" altLang="en-US" sz="1600" b="1" dirty="0">
                <a:solidFill>
                  <a:srgbClr val="E09E76"/>
                </a:solidFill>
              </a:rPr>
              <a:t>파이썬</a:t>
            </a:r>
            <a:r>
              <a:rPr lang="en-US" altLang="ko-KR" sz="1600" b="1" dirty="0">
                <a:solidFill>
                  <a:srgbClr val="E09E76"/>
                </a:solidFill>
              </a:rPr>
              <a:t>, R, </a:t>
            </a:r>
            <a:r>
              <a:rPr lang="ko-KR" altLang="en-US" sz="1600" b="1" dirty="0" err="1">
                <a:solidFill>
                  <a:srgbClr val="E09E76"/>
                </a:solidFill>
              </a:rPr>
              <a:t>하둡</a:t>
            </a:r>
            <a:r>
              <a:rPr lang="en-US" altLang="ko-KR" sz="1600" b="1" dirty="0">
                <a:solidFill>
                  <a:srgbClr val="E09E76"/>
                </a:solidFill>
              </a:rPr>
              <a:t>)</a:t>
            </a:r>
            <a:endParaRPr lang="ko-KR" altLang="en-US" sz="1600" b="1" dirty="0">
              <a:solidFill>
                <a:srgbClr val="E09E7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B3FC25-3861-4D3B-B098-8CFCC5859B6F}"/>
              </a:ext>
            </a:extLst>
          </p:cNvPr>
          <p:cNvSpPr txBox="1"/>
          <p:nvPr/>
        </p:nvSpPr>
        <p:spPr>
          <a:xfrm>
            <a:off x="3744781" y="5395524"/>
            <a:ext cx="47024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E09E76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김상경 </a:t>
            </a:r>
            <a:r>
              <a:rPr lang="en-US" altLang="ko-KR" sz="1600" b="1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/</a:t>
            </a:r>
            <a:r>
              <a:rPr lang="en-US" altLang="ko-KR" sz="1600" b="1" dirty="0">
                <a:solidFill>
                  <a:srgbClr val="E09E76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1600" b="1" dirty="0" err="1">
                <a:solidFill>
                  <a:srgbClr val="E09E76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박현지</a:t>
            </a:r>
            <a:r>
              <a:rPr lang="ko-KR" altLang="en-US" sz="1600" b="1" dirty="0">
                <a:solidFill>
                  <a:srgbClr val="E09E76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/</a:t>
            </a:r>
            <a:r>
              <a:rPr lang="en-US" altLang="ko-KR" sz="1600" b="1" dirty="0">
                <a:solidFill>
                  <a:srgbClr val="E09E76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1600" b="1" dirty="0" err="1">
                <a:solidFill>
                  <a:srgbClr val="E09E76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심대우</a:t>
            </a:r>
            <a:r>
              <a:rPr lang="ko-KR" altLang="en-US" sz="1600" b="1" dirty="0">
                <a:solidFill>
                  <a:srgbClr val="E09E76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/ </a:t>
            </a:r>
            <a:r>
              <a:rPr lang="ko-KR" altLang="en-US" sz="1600" b="1" dirty="0">
                <a:solidFill>
                  <a:srgbClr val="E09E76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신현수 </a:t>
            </a:r>
            <a:r>
              <a:rPr lang="en-US" altLang="ko-KR" sz="1600" b="1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/</a:t>
            </a:r>
            <a:r>
              <a:rPr lang="en-US" altLang="ko-KR" sz="1600" b="1" dirty="0">
                <a:solidFill>
                  <a:srgbClr val="E09E76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1600" b="1" dirty="0">
                <a:solidFill>
                  <a:srgbClr val="E09E76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이지은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3BF742-BC62-40DA-A9DB-1E52CED6BDE0}"/>
              </a:ext>
            </a:extLst>
          </p:cNvPr>
          <p:cNvSpPr txBox="1"/>
          <p:nvPr/>
        </p:nvSpPr>
        <p:spPr>
          <a:xfrm>
            <a:off x="4386770" y="4772892"/>
            <a:ext cx="3004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E09E76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당근을 흔들어 </a:t>
            </a:r>
            <a:r>
              <a:rPr lang="ko-KR" altLang="en-US" sz="2800" b="1" dirty="0">
                <a:solidFill>
                  <a:schemeClr val="accent2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66003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A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479A703-F588-45F9-9352-31BBAD8392E5}"/>
              </a:ext>
            </a:extLst>
          </p:cNvPr>
          <p:cNvSpPr/>
          <p:nvPr/>
        </p:nvSpPr>
        <p:spPr>
          <a:xfrm>
            <a:off x="201561" y="248264"/>
            <a:ext cx="11788878" cy="6361471"/>
          </a:xfrm>
          <a:prstGeom prst="rect">
            <a:avLst/>
          </a:prstGeom>
          <a:solidFill>
            <a:srgbClr val="FEF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600" dirty="0">
              <a:solidFill>
                <a:srgbClr val="E09E76"/>
              </a:solidFill>
            </a:endParaRPr>
          </a:p>
        </p:txBody>
      </p:sp>
      <p:grpSp>
        <p:nvGrpSpPr>
          <p:cNvPr id="27" name="그룹 1003">
            <a:extLst>
              <a:ext uri="{FF2B5EF4-FFF2-40B4-BE49-F238E27FC236}">
                <a16:creationId xmlns:a16="http://schemas.microsoft.com/office/drawing/2014/main" id="{B535B676-CC4B-460A-9F7A-C69933F689D9}"/>
              </a:ext>
            </a:extLst>
          </p:cNvPr>
          <p:cNvGrpSpPr/>
          <p:nvPr/>
        </p:nvGrpSpPr>
        <p:grpSpPr>
          <a:xfrm>
            <a:off x="10317980" y="422788"/>
            <a:ext cx="748432" cy="720210"/>
            <a:chOff x="13102311" y="2399409"/>
            <a:chExt cx="748432" cy="720210"/>
          </a:xfrm>
        </p:grpSpPr>
        <p:pic>
          <p:nvPicPr>
            <p:cNvPr id="28" name="Object 10">
              <a:extLst>
                <a:ext uri="{FF2B5EF4-FFF2-40B4-BE49-F238E27FC236}">
                  <a16:creationId xmlns:a16="http://schemas.microsoft.com/office/drawing/2014/main" id="{54FC8D78-B13D-4EF8-885D-16BD2D669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02311" y="2399409"/>
              <a:ext cx="748432" cy="72021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FF5BD0A-09BF-4928-BA66-D3FC699F6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15" y="1083698"/>
            <a:ext cx="7667625" cy="5210175"/>
          </a:xfrm>
          <a:prstGeom prst="rect">
            <a:avLst/>
          </a:prstGeom>
        </p:spPr>
      </p:pic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85A3F715-4C08-453F-AB3C-050BA2E65128}"/>
              </a:ext>
            </a:extLst>
          </p:cNvPr>
          <p:cNvSpPr/>
          <p:nvPr/>
        </p:nvSpPr>
        <p:spPr>
          <a:xfrm>
            <a:off x="201561" y="208934"/>
            <a:ext cx="3942737" cy="648911"/>
          </a:xfrm>
          <a:prstGeom prst="homePlate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전처리</a:t>
            </a:r>
            <a:r>
              <a:rPr lang="en-US" altLang="ko-KR" sz="2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_</a:t>
            </a:r>
            <a:r>
              <a:rPr lang="ko-KR" altLang="en-US" sz="2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정수 인코딩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1B1796-C54E-4377-88F5-3C89B630B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1484" y="1370466"/>
            <a:ext cx="6124729" cy="349423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05E4E32-028B-4C91-8CA2-FC7CE66133A2}"/>
              </a:ext>
            </a:extLst>
          </p:cNvPr>
          <p:cNvSpPr/>
          <p:nvPr/>
        </p:nvSpPr>
        <p:spPr>
          <a:xfrm>
            <a:off x="3406877" y="3006202"/>
            <a:ext cx="1838632" cy="72758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511484D-93BF-436B-95C2-E957F29518BE}"/>
              </a:ext>
            </a:extLst>
          </p:cNvPr>
          <p:cNvGrpSpPr/>
          <p:nvPr/>
        </p:nvGrpSpPr>
        <p:grpSpPr>
          <a:xfrm>
            <a:off x="5481484" y="13551"/>
            <a:ext cx="1229032" cy="845575"/>
            <a:chOff x="5402826" y="0"/>
            <a:chExt cx="1229032" cy="845575"/>
          </a:xfrm>
        </p:grpSpPr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D679FA64-A524-4E3E-97E6-0C1952C8C260}"/>
                </a:ext>
              </a:extLst>
            </p:cNvPr>
            <p:cNvSpPr/>
            <p:nvPr/>
          </p:nvSpPr>
          <p:spPr>
            <a:xfrm rot="10800000">
              <a:off x="5402826" y="0"/>
              <a:ext cx="1229032" cy="845575"/>
            </a:xfrm>
            <a:prstGeom prst="triangle">
              <a:avLst/>
            </a:prstGeom>
            <a:solidFill>
              <a:srgbClr val="F8A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8D315B-3CBD-442D-81F9-0025F2B6639E}"/>
                </a:ext>
              </a:extLst>
            </p:cNvPr>
            <p:cNvSpPr txBox="1"/>
            <p:nvPr/>
          </p:nvSpPr>
          <p:spPr>
            <a:xfrm>
              <a:off x="5717458" y="198794"/>
              <a:ext cx="5997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2</a:t>
              </a:r>
              <a:endParaRPr lang="ko-KR" alt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43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0EE873-7EA7-4FE4-B7C9-823F4E552FEA}"/>
              </a:ext>
            </a:extLst>
          </p:cNvPr>
          <p:cNvSpPr/>
          <p:nvPr/>
        </p:nvSpPr>
        <p:spPr>
          <a:xfrm rot="5400000">
            <a:off x="5943292" y="2219327"/>
            <a:ext cx="7353300" cy="2914646"/>
          </a:xfrm>
          <a:prstGeom prst="rect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A88001D-1869-4799-B121-645105F5D504}"/>
              </a:ext>
            </a:extLst>
          </p:cNvPr>
          <p:cNvSpPr/>
          <p:nvPr/>
        </p:nvSpPr>
        <p:spPr>
          <a:xfrm>
            <a:off x="9020174" y="2692739"/>
            <a:ext cx="1199536" cy="1199535"/>
          </a:xfrm>
          <a:prstGeom prst="ellipse">
            <a:avLst/>
          </a:prstGeom>
          <a:solidFill>
            <a:srgbClr val="FEF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BFC94-0CB3-4C82-9802-A8CDDD13DD97}"/>
              </a:ext>
            </a:extLst>
          </p:cNvPr>
          <p:cNvSpPr txBox="1"/>
          <p:nvPr/>
        </p:nvSpPr>
        <p:spPr>
          <a:xfrm>
            <a:off x="1582994" y="2784676"/>
            <a:ext cx="54470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accent2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모델 설명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252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A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16085E9-9541-46C0-ADB2-CE58665A93AC}"/>
              </a:ext>
            </a:extLst>
          </p:cNvPr>
          <p:cNvSpPr/>
          <p:nvPr/>
        </p:nvSpPr>
        <p:spPr>
          <a:xfrm>
            <a:off x="201561" y="248264"/>
            <a:ext cx="11788878" cy="6361471"/>
          </a:xfrm>
          <a:prstGeom prst="rect">
            <a:avLst/>
          </a:prstGeom>
          <a:solidFill>
            <a:srgbClr val="FEF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600" dirty="0">
              <a:solidFill>
                <a:srgbClr val="E09E76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DFEFD3-6389-4984-864B-C7525B45A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57034"/>
            <a:ext cx="975360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2EB5FC60-CD33-4AF4-B929-000A8F2498C9}"/>
              </a:ext>
            </a:extLst>
          </p:cNvPr>
          <p:cNvSpPr/>
          <p:nvPr/>
        </p:nvSpPr>
        <p:spPr>
          <a:xfrm>
            <a:off x="201561" y="208934"/>
            <a:ext cx="3942737" cy="648911"/>
          </a:xfrm>
          <a:prstGeom prst="homePlate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RNN</a:t>
            </a:r>
            <a:endParaRPr lang="ko-KR" altLang="en-US" sz="24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E4C0E28-1744-484A-8363-82D9D9F792D1}"/>
              </a:ext>
            </a:extLst>
          </p:cNvPr>
          <p:cNvGrpSpPr/>
          <p:nvPr/>
        </p:nvGrpSpPr>
        <p:grpSpPr>
          <a:xfrm>
            <a:off x="5481484" y="13551"/>
            <a:ext cx="1229032" cy="845575"/>
            <a:chOff x="5402826" y="0"/>
            <a:chExt cx="1229032" cy="845575"/>
          </a:xfrm>
        </p:grpSpPr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D65A32A-11D2-45B6-89FE-2C8B1384ACA6}"/>
                </a:ext>
              </a:extLst>
            </p:cNvPr>
            <p:cNvSpPr/>
            <p:nvPr/>
          </p:nvSpPr>
          <p:spPr>
            <a:xfrm rot="10800000">
              <a:off x="5402826" y="0"/>
              <a:ext cx="1229032" cy="845575"/>
            </a:xfrm>
            <a:prstGeom prst="triangle">
              <a:avLst/>
            </a:prstGeom>
            <a:solidFill>
              <a:srgbClr val="F8A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22159D-C62D-4E73-9D39-45C589FADA57}"/>
                </a:ext>
              </a:extLst>
            </p:cNvPr>
            <p:cNvSpPr txBox="1"/>
            <p:nvPr/>
          </p:nvSpPr>
          <p:spPr>
            <a:xfrm>
              <a:off x="5717458" y="198794"/>
              <a:ext cx="5997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3</a:t>
              </a:r>
              <a:endParaRPr lang="ko-KR" alt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FD235D-6B35-4635-9701-552A9918251D}"/>
              </a:ext>
            </a:extLst>
          </p:cNvPr>
          <p:cNvSpPr txBox="1"/>
          <p:nvPr/>
        </p:nvSpPr>
        <p:spPr>
          <a:xfrm>
            <a:off x="1394055" y="4883741"/>
            <a:ext cx="9578745" cy="87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RNN(Recurrent Neural Network)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 시퀀스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(Sequence)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  <a:r>
              <a:rPr lang="en-US" altLang="ko-KR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입력과 출력을 시퀀스 단위로 처리하는 모델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음성 인식 및 문자들을 시간 흐름에 따른 순서로 데이터를 학습하는 순환 재귀 신경망</a:t>
            </a:r>
            <a:r>
              <a:rPr lang="en-US" altLang="ko-KR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67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A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699AFB-BDD1-41BF-820C-103DE51743B6}"/>
              </a:ext>
            </a:extLst>
          </p:cNvPr>
          <p:cNvSpPr/>
          <p:nvPr/>
        </p:nvSpPr>
        <p:spPr>
          <a:xfrm>
            <a:off x="201561" y="248264"/>
            <a:ext cx="11788878" cy="6361471"/>
          </a:xfrm>
          <a:prstGeom prst="rect">
            <a:avLst/>
          </a:prstGeom>
          <a:solidFill>
            <a:srgbClr val="FEF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600" dirty="0">
              <a:solidFill>
                <a:srgbClr val="E09E76"/>
              </a:solidFill>
            </a:endParaRPr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2EB5FC60-CD33-4AF4-B929-000A8F2498C9}"/>
              </a:ext>
            </a:extLst>
          </p:cNvPr>
          <p:cNvSpPr/>
          <p:nvPr/>
        </p:nvSpPr>
        <p:spPr>
          <a:xfrm>
            <a:off x="201561" y="208934"/>
            <a:ext cx="3942737" cy="648911"/>
          </a:xfrm>
          <a:prstGeom prst="homePlate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RNN</a:t>
            </a:r>
            <a:endParaRPr lang="ko-KR" altLang="en-US" sz="24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420B6-1EF6-445F-947A-266462A75D58}"/>
              </a:ext>
            </a:extLst>
          </p:cNvPr>
          <p:cNvSpPr txBox="1"/>
          <p:nvPr/>
        </p:nvSpPr>
        <p:spPr>
          <a:xfrm>
            <a:off x="3177495" y="3951475"/>
            <a:ext cx="6496441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#Sequential </a:t>
            </a:r>
            <a:r>
              <a:rPr lang="ko-KR" altLang="en-US" b="1" dirty="0">
                <a:solidFill>
                  <a:schemeClr val="accent6"/>
                </a:solidFill>
              </a:rPr>
              <a:t>모델 생성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#</a:t>
            </a:r>
            <a:r>
              <a:rPr lang="ko-KR" altLang="en-US" b="1" dirty="0" err="1">
                <a:solidFill>
                  <a:schemeClr val="accent6"/>
                </a:solidFill>
              </a:rPr>
              <a:t>임베딩</a:t>
            </a:r>
            <a:r>
              <a:rPr lang="ko-KR" altLang="en-US" b="1" dirty="0">
                <a:solidFill>
                  <a:schemeClr val="accent6"/>
                </a:solidFill>
              </a:rPr>
              <a:t> 벡터의 차원은 </a:t>
            </a:r>
            <a:r>
              <a:rPr lang="en-US" altLang="ko-KR" b="1" dirty="0">
                <a:solidFill>
                  <a:schemeClr val="accent6"/>
                </a:solidFill>
              </a:rPr>
              <a:t>100, </a:t>
            </a:r>
            <a:r>
              <a:rPr lang="ko-KR" altLang="en-US" b="1" dirty="0">
                <a:solidFill>
                  <a:schemeClr val="accent6"/>
                </a:solidFill>
              </a:rPr>
              <a:t>리뷰 분류를 위해서 </a:t>
            </a:r>
            <a:r>
              <a:rPr lang="en-US" altLang="ko-KR" b="1" dirty="0">
                <a:solidFill>
                  <a:schemeClr val="accent6"/>
                </a:solidFill>
              </a:rPr>
              <a:t>LSTM</a:t>
            </a:r>
            <a:r>
              <a:rPr lang="ko-KR" altLang="en-US" b="1" dirty="0">
                <a:solidFill>
                  <a:schemeClr val="accent6"/>
                </a:solidFill>
              </a:rPr>
              <a:t> 사용</a:t>
            </a:r>
            <a:endParaRPr lang="en-US" altLang="ko-KR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model = Sequential()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model.add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(Embedding(</a:t>
            </a:r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vocab_size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100))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model.add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(LSTM(128))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model.add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(Dense(1, activation=‘sigmoid’)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398DB93-074E-4B7C-A872-41B7050CC470}"/>
              </a:ext>
            </a:extLst>
          </p:cNvPr>
          <p:cNvGrpSpPr/>
          <p:nvPr/>
        </p:nvGrpSpPr>
        <p:grpSpPr>
          <a:xfrm>
            <a:off x="5481484" y="13551"/>
            <a:ext cx="1229032" cy="845575"/>
            <a:chOff x="5402826" y="0"/>
            <a:chExt cx="1229032" cy="845575"/>
          </a:xfrm>
        </p:grpSpPr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1D232A66-78D7-4B29-8D3C-95847B4DDBF5}"/>
                </a:ext>
              </a:extLst>
            </p:cNvPr>
            <p:cNvSpPr/>
            <p:nvPr/>
          </p:nvSpPr>
          <p:spPr>
            <a:xfrm rot="10800000">
              <a:off x="5402826" y="0"/>
              <a:ext cx="1229032" cy="845575"/>
            </a:xfrm>
            <a:prstGeom prst="triangle">
              <a:avLst/>
            </a:prstGeom>
            <a:solidFill>
              <a:srgbClr val="F8A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827C8C-5F11-4384-A981-5F43E7E73CA8}"/>
                </a:ext>
              </a:extLst>
            </p:cNvPr>
            <p:cNvSpPr txBox="1"/>
            <p:nvPr/>
          </p:nvSpPr>
          <p:spPr>
            <a:xfrm>
              <a:off x="5717458" y="198794"/>
              <a:ext cx="5997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3</a:t>
              </a:r>
              <a:endParaRPr lang="ko-KR" alt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23556" name="Picture 4">
            <a:extLst>
              <a:ext uri="{FF2B5EF4-FFF2-40B4-BE49-F238E27FC236}">
                <a16:creationId xmlns:a16="http://schemas.microsoft.com/office/drawing/2014/main" id="{9E03424C-6586-4EAA-BC81-A2EE2215A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337" y="1082416"/>
            <a:ext cx="450532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4A3A07-AECC-4512-87D9-BBB43A6E2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216" y="3013480"/>
            <a:ext cx="9047067" cy="10449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E406B8C-CB27-4F12-A593-0AB88B78F43D}"/>
              </a:ext>
            </a:extLst>
          </p:cNvPr>
          <p:cNvSpPr/>
          <p:nvPr/>
        </p:nvSpPr>
        <p:spPr>
          <a:xfrm>
            <a:off x="4419943" y="5680795"/>
            <a:ext cx="650821" cy="4290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56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A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479A703-F588-45F9-9352-31BBAD8392E5}"/>
              </a:ext>
            </a:extLst>
          </p:cNvPr>
          <p:cNvSpPr/>
          <p:nvPr/>
        </p:nvSpPr>
        <p:spPr>
          <a:xfrm>
            <a:off x="201561" y="248264"/>
            <a:ext cx="11788878" cy="6361471"/>
          </a:xfrm>
          <a:prstGeom prst="rect">
            <a:avLst/>
          </a:prstGeom>
          <a:solidFill>
            <a:srgbClr val="FEF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600" dirty="0">
              <a:solidFill>
                <a:srgbClr val="E09E76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9ED692-5E75-4C3D-A9FD-174C85B9D9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17"/>
          <a:stretch/>
        </p:blipFill>
        <p:spPr>
          <a:xfrm>
            <a:off x="1290976" y="1250426"/>
            <a:ext cx="9610048" cy="4764708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973243E9-7AD2-436C-9761-FBC4A6D4C6D3}"/>
              </a:ext>
            </a:extLst>
          </p:cNvPr>
          <p:cNvGrpSpPr/>
          <p:nvPr/>
        </p:nvGrpSpPr>
        <p:grpSpPr>
          <a:xfrm>
            <a:off x="5481484" y="13551"/>
            <a:ext cx="1229032" cy="845575"/>
            <a:chOff x="5402826" y="0"/>
            <a:chExt cx="1229032" cy="845575"/>
          </a:xfrm>
        </p:grpSpPr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42C5C22C-6AAD-42A6-AFBD-09345E016D16}"/>
                </a:ext>
              </a:extLst>
            </p:cNvPr>
            <p:cNvSpPr/>
            <p:nvPr/>
          </p:nvSpPr>
          <p:spPr>
            <a:xfrm rot="10800000">
              <a:off x="5402826" y="0"/>
              <a:ext cx="1229032" cy="845575"/>
            </a:xfrm>
            <a:prstGeom prst="triangle">
              <a:avLst/>
            </a:prstGeom>
            <a:solidFill>
              <a:srgbClr val="F8A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B6EFB4-3D66-483B-8DE4-16BDD8A5E5C4}"/>
                </a:ext>
              </a:extLst>
            </p:cNvPr>
            <p:cNvSpPr txBox="1"/>
            <p:nvPr/>
          </p:nvSpPr>
          <p:spPr>
            <a:xfrm>
              <a:off x="5717458" y="198794"/>
              <a:ext cx="5997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3</a:t>
              </a:r>
              <a:endParaRPr lang="ko-KR" alt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EF03580C-0118-4F36-986F-11CE301357B0}"/>
              </a:ext>
            </a:extLst>
          </p:cNvPr>
          <p:cNvSpPr/>
          <p:nvPr/>
        </p:nvSpPr>
        <p:spPr>
          <a:xfrm>
            <a:off x="201561" y="208934"/>
            <a:ext cx="3942737" cy="648911"/>
          </a:xfrm>
          <a:prstGeom prst="homePlate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모델 정확도 확인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FE36CC-672B-45CF-BE38-DE7A0A347195}"/>
              </a:ext>
            </a:extLst>
          </p:cNvPr>
          <p:cNvSpPr/>
          <p:nvPr/>
        </p:nvSpPr>
        <p:spPr>
          <a:xfrm>
            <a:off x="1926685" y="5332543"/>
            <a:ext cx="2063424" cy="4136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AF2D37-9D78-46AC-9D9B-240BE921D3D5}"/>
              </a:ext>
            </a:extLst>
          </p:cNvPr>
          <p:cNvSpPr/>
          <p:nvPr/>
        </p:nvSpPr>
        <p:spPr>
          <a:xfrm>
            <a:off x="7267612" y="2395434"/>
            <a:ext cx="1242543" cy="2750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88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A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479A703-F588-45F9-9352-31BBAD8392E5}"/>
              </a:ext>
            </a:extLst>
          </p:cNvPr>
          <p:cNvSpPr/>
          <p:nvPr/>
        </p:nvSpPr>
        <p:spPr>
          <a:xfrm>
            <a:off x="201561" y="248264"/>
            <a:ext cx="11788878" cy="6361471"/>
          </a:xfrm>
          <a:prstGeom prst="rect">
            <a:avLst/>
          </a:prstGeom>
          <a:solidFill>
            <a:srgbClr val="FEF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600" dirty="0">
              <a:solidFill>
                <a:srgbClr val="E09E76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73243E9-7AD2-436C-9761-FBC4A6D4C6D3}"/>
              </a:ext>
            </a:extLst>
          </p:cNvPr>
          <p:cNvGrpSpPr/>
          <p:nvPr/>
        </p:nvGrpSpPr>
        <p:grpSpPr>
          <a:xfrm>
            <a:off x="5481484" y="13551"/>
            <a:ext cx="1229032" cy="845575"/>
            <a:chOff x="5402826" y="0"/>
            <a:chExt cx="1229032" cy="845575"/>
          </a:xfrm>
        </p:grpSpPr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42C5C22C-6AAD-42A6-AFBD-09345E016D16}"/>
                </a:ext>
              </a:extLst>
            </p:cNvPr>
            <p:cNvSpPr/>
            <p:nvPr/>
          </p:nvSpPr>
          <p:spPr>
            <a:xfrm rot="10800000">
              <a:off x="5402826" y="0"/>
              <a:ext cx="1229032" cy="845575"/>
            </a:xfrm>
            <a:prstGeom prst="triangle">
              <a:avLst/>
            </a:prstGeom>
            <a:solidFill>
              <a:srgbClr val="F8A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B6EFB4-3D66-483B-8DE4-16BDD8A5E5C4}"/>
                </a:ext>
              </a:extLst>
            </p:cNvPr>
            <p:cNvSpPr txBox="1"/>
            <p:nvPr/>
          </p:nvSpPr>
          <p:spPr>
            <a:xfrm>
              <a:off x="5717458" y="198794"/>
              <a:ext cx="5997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3</a:t>
              </a:r>
              <a:endParaRPr lang="ko-KR" alt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EF03580C-0118-4F36-986F-11CE301357B0}"/>
              </a:ext>
            </a:extLst>
          </p:cNvPr>
          <p:cNvSpPr/>
          <p:nvPr/>
        </p:nvSpPr>
        <p:spPr>
          <a:xfrm>
            <a:off x="201561" y="208934"/>
            <a:ext cx="3942737" cy="648911"/>
          </a:xfrm>
          <a:prstGeom prst="homePlate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모델 정확도 확인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197C6AC-942E-4249-A5DA-918503F16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500" y="1431599"/>
            <a:ext cx="649605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F2025B0-08AE-40FD-B566-D822C4EA8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400" y="3813032"/>
            <a:ext cx="504825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DFECF2D-38FE-4E0F-894C-B6AD536E290E}"/>
              </a:ext>
            </a:extLst>
          </p:cNvPr>
          <p:cNvCxnSpPr/>
          <p:nvPr/>
        </p:nvCxnSpPr>
        <p:spPr>
          <a:xfrm>
            <a:off x="3777375" y="4540827"/>
            <a:ext cx="191083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2FEFA53-43D8-4C05-BF0D-39E46DCDE011}"/>
              </a:ext>
            </a:extLst>
          </p:cNvPr>
          <p:cNvCxnSpPr/>
          <p:nvPr/>
        </p:nvCxnSpPr>
        <p:spPr>
          <a:xfrm>
            <a:off x="3782305" y="5493328"/>
            <a:ext cx="191083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49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A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479A703-F588-45F9-9352-31BBAD8392E5}"/>
              </a:ext>
            </a:extLst>
          </p:cNvPr>
          <p:cNvSpPr/>
          <p:nvPr/>
        </p:nvSpPr>
        <p:spPr>
          <a:xfrm>
            <a:off x="201561" y="248264"/>
            <a:ext cx="11788878" cy="6361471"/>
          </a:xfrm>
          <a:prstGeom prst="rect">
            <a:avLst/>
          </a:prstGeom>
          <a:solidFill>
            <a:srgbClr val="FEF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600" dirty="0">
              <a:solidFill>
                <a:srgbClr val="E09E76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73243E9-7AD2-436C-9761-FBC4A6D4C6D3}"/>
              </a:ext>
            </a:extLst>
          </p:cNvPr>
          <p:cNvGrpSpPr/>
          <p:nvPr/>
        </p:nvGrpSpPr>
        <p:grpSpPr>
          <a:xfrm>
            <a:off x="5481484" y="13551"/>
            <a:ext cx="1229032" cy="845575"/>
            <a:chOff x="5402826" y="0"/>
            <a:chExt cx="1229032" cy="845575"/>
          </a:xfrm>
        </p:grpSpPr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42C5C22C-6AAD-42A6-AFBD-09345E016D16}"/>
                </a:ext>
              </a:extLst>
            </p:cNvPr>
            <p:cNvSpPr/>
            <p:nvPr/>
          </p:nvSpPr>
          <p:spPr>
            <a:xfrm rot="10800000">
              <a:off x="5402826" y="0"/>
              <a:ext cx="1229032" cy="845575"/>
            </a:xfrm>
            <a:prstGeom prst="triangle">
              <a:avLst/>
            </a:prstGeom>
            <a:solidFill>
              <a:srgbClr val="F8A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B6EFB4-3D66-483B-8DE4-16BDD8A5E5C4}"/>
                </a:ext>
              </a:extLst>
            </p:cNvPr>
            <p:cNvSpPr txBox="1"/>
            <p:nvPr/>
          </p:nvSpPr>
          <p:spPr>
            <a:xfrm>
              <a:off x="5717458" y="198794"/>
              <a:ext cx="5997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3</a:t>
              </a:r>
              <a:endParaRPr lang="ko-KR" alt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EF03580C-0118-4F36-986F-11CE301357B0}"/>
              </a:ext>
            </a:extLst>
          </p:cNvPr>
          <p:cNvSpPr/>
          <p:nvPr/>
        </p:nvSpPr>
        <p:spPr>
          <a:xfrm>
            <a:off x="201561" y="208934"/>
            <a:ext cx="3942737" cy="648911"/>
          </a:xfrm>
          <a:prstGeom prst="homePlate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훈련 과정 시각화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C62E5BD-F2B0-4E8A-A180-C24F21F7D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2" y="1449865"/>
            <a:ext cx="5565058" cy="456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04733B-0457-4549-8F89-2875BA90AD3F}"/>
              </a:ext>
            </a:extLst>
          </p:cNvPr>
          <p:cNvSpPr txBox="1"/>
          <p:nvPr/>
        </p:nvSpPr>
        <p:spPr>
          <a:xfrm>
            <a:off x="7793183" y="2605578"/>
            <a:ext cx="2836718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loss: </a:t>
            </a:r>
            <a:r>
              <a:rPr lang="ko-KR" altLang="en-US" sz="2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훈련 </a:t>
            </a:r>
            <a:r>
              <a:rPr lang="ko-KR" altLang="en-US" sz="2000" dirty="0" err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손실값</a:t>
            </a:r>
            <a:endParaRPr lang="en-US" altLang="ko-KR" sz="2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acc: </a:t>
            </a:r>
            <a:r>
              <a:rPr lang="ko-KR" altLang="en-US" sz="20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훈련 정확도</a:t>
            </a:r>
            <a:endParaRPr lang="en-US" altLang="ko-KR" sz="20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val_loss</a:t>
            </a:r>
            <a:r>
              <a:rPr lang="en-US" altLang="ko-KR" sz="2000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000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검증 </a:t>
            </a:r>
            <a:r>
              <a:rPr lang="ko-KR" altLang="en-US" sz="2000" dirty="0" err="1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손실값</a:t>
            </a:r>
            <a:endParaRPr lang="en-US" altLang="ko-KR" sz="2000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val_acc</a:t>
            </a:r>
            <a:r>
              <a:rPr lang="en-US" altLang="ko-KR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검증 정확도</a:t>
            </a:r>
          </a:p>
        </p:txBody>
      </p:sp>
    </p:spTree>
    <p:extLst>
      <p:ext uri="{BB962C8B-B14F-4D97-AF65-F5344CB8AC3E}">
        <p14:creationId xmlns:p14="http://schemas.microsoft.com/office/powerpoint/2010/main" val="146943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A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479A703-F588-45F9-9352-31BBAD8392E5}"/>
              </a:ext>
            </a:extLst>
          </p:cNvPr>
          <p:cNvSpPr/>
          <p:nvPr/>
        </p:nvSpPr>
        <p:spPr>
          <a:xfrm>
            <a:off x="201561" y="248264"/>
            <a:ext cx="11788878" cy="6361471"/>
          </a:xfrm>
          <a:prstGeom prst="rect">
            <a:avLst/>
          </a:prstGeom>
          <a:solidFill>
            <a:srgbClr val="FEF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600" dirty="0">
              <a:solidFill>
                <a:srgbClr val="E09E76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392FF8E-DE5C-43BD-AB07-DC0394E5B107}"/>
              </a:ext>
            </a:extLst>
          </p:cNvPr>
          <p:cNvGrpSpPr/>
          <p:nvPr/>
        </p:nvGrpSpPr>
        <p:grpSpPr>
          <a:xfrm>
            <a:off x="2733040" y="1241541"/>
            <a:ext cx="6725920" cy="4984498"/>
            <a:chOff x="2924175" y="1383188"/>
            <a:chExt cx="6343650" cy="470120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1379D15-0CBD-43A8-90AF-D3B64D029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0513" y="1383188"/>
              <a:ext cx="3990975" cy="98107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7D72D81-5AF3-4CFB-A762-854E8A088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2800" y="2724140"/>
              <a:ext cx="5486400" cy="254317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0CEFF06-D04B-4D6C-8845-8E39780C7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4175" y="5627191"/>
              <a:ext cx="6343650" cy="457200"/>
            </a:xfrm>
            <a:prstGeom prst="rect">
              <a:avLst/>
            </a:prstGeom>
          </p:spPr>
        </p:pic>
      </p:grp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EA342AD8-B017-4F37-8DE2-BFC002D03718}"/>
              </a:ext>
            </a:extLst>
          </p:cNvPr>
          <p:cNvSpPr/>
          <p:nvPr/>
        </p:nvSpPr>
        <p:spPr>
          <a:xfrm>
            <a:off x="201561" y="208934"/>
            <a:ext cx="3942737" cy="648911"/>
          </a:xfrm>
          <a:prstGeom prst="homePlate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영어 모델 </a:t>
            </a:r>
            <a:r>
              <a:rPr lang="ko-KR" altLang="en-US" sz="2400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전처리</a:t>
            </a:r>
            <a:endParaRPr lang="ko-KR" altLang="en-US" sz="24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D73B51-0731-4031-8F39-7EE44906A324}"/>
              </a:ext>
            </a:extLst>
          </p:cNvPr>
          <p:cNvGrpSpPr/>
          <p:nvPr/>
        </p:nvGrpSpPr>
        <p:grpSpPr>
          <a:xfrm>
            <a:off x="5481484" y="13551"/>
            <a:ext cx="1229032" cy="845575"/>
            <a:chOff x="5402826" y="0"/>
            <a:chExt cx="1229032" cy="845575"/>
          </a:xfrm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FAE7F894-50E5-462F-8E55-50707BF00A39}"/>
                </a:ext>
              </a:extLst>
            </p:cNvPr>
            <p:cNvSpPr/>
            <p:nvPr/>
          </p:nvSpPr>
          <p:spPr>
            <a:xfrm rot="10800000">
              <a:off x="5402826" y="0"/>
              <a:ext cx="1229032" cy="845575"/>
            </a:xfrm>
            <a:prstGeom prst="triangle">
              <a:avLst/>
            </a:prstGeom>
            <a:solidFill>
              <a:srgbClr val="F8A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79B6BD-1DB8-429D-A5EF-65176745CBA1}"/>
                </a:ext>
              </a:extLst>
            </p:cNvPr>
            <p:cNvSpPr txBox="1"/>
            <p:nvPr/>
          </p:nvSpPr>
          <p:spPr>
            <a:xfrm>
              <a:off x="5717458" y="198794"/>
              <a:ext cx="5997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3</a:t>
              </a:r>
              <a:endParaRPr lang="ko-KR" alt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776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A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479A703-F588-45F9-9352-31BBAD8392E5}"/>
              </a:ext>
            </a:extLst>
          </p:cNvPr>
          <p:cNvSpPr/>
          <p:nvPr/>
        </p:nvSpPr>
        <p:spPr>
          <a:xfrm>
            <a:off x="201561" y="248264"/>
            <a:ext cx="11788878" cy="6361471"/>
          </a:xfrm>
          <a:prstGeom prst="rect">
            <a:avLst/>
          </a:prstGeom>
          <a:solidFill>
            <a:srgbClr val="FEF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600" dirty="0">
              <a:solidFill>
                <a:srgbClr val="E09E76"/>
              </a:solidFill>
            </a:endParaRP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EA342AD8-B017-4F37-8DE2-BFC002D03718}"/>
              </a:ext>
            </a:extLst>
          </p:cNvPr>
          <p:cNvSpPr/>
          <p:nvPr/>
        </p:nvSpPr>
        <p:spPr>
          <a:xfrm>
            <a:off x="201561" y="208934"/>
            <a:ext cx="3942737" cy="648911"/>
          </a:xfrm>
          <a:prstGeom prst="homePlate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CNN</a:t>
            </a:r>
            <a:endParaRPr lang="ko-KR" altLang="en-US" sz="24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D73B51-0731-4031-8F39-7EE44906A324}"/>
              </a:ext>
            </a:extLst>
          </p:cNvPr>
          <p:cNvGrpSpPr/>
          <p:nvPr/>
        </p:nvGrpSpPr>
        <p:grpSpPr>
          <a:xfrm>
            <a:off x="5481484" y="13551"/>
            <a:ext cx="1229032" cy="845575"/>
            <a:chOff x="5402826" y="0"/>
            <a:chExt cx="1229032" cy="845575"/>
          </a:xfrm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FAE7F894-50E5-462F-8E55-50707BF00A39}"/>
                </a:ext>
              </a:extLst>
            </p:cNvPr>
            <p:cNvSpPr/>
            <p:nvPr/>
          </p:nvSpPr>
          <p:spPr>
            <a:xfrm rot="10800000">
              <a:off x="5402826" y="0"/>
              <a:ext cx="1229032" cy="845575"/>
            </a:xfrm>
            <a:prstGeom prst="triangle">
              <a:avLst/>
            </a:prstGeom>
            <a:solidFill>
              <a:srgbClr val="F8A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79B6BD-1DB8-429D-A5EF-65176745CBA1}"/>
                </a:ext>
              </a:extLst>
            </p:cNvPr>
            <p:cNvSpPr txBox="1"/>
            <p:nvPr/>
          </p:nvSpPr>
          <p:spPr>
            <a:xfrm>
              <a:off x="5717458" y="198794"/>
              <a:ext cx="5997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3</a:t>
              </a:r>
              <a:endParaRPr lang="ko-KR" alt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308F395-DDC9-4BC7-8B04-7D2ABC06C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590" y="1383767"/>
            <a:ext cx="6668319" cy="268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5ADC8F-0B12-452B-B078-5A2547358004}"/>
              </a:ext>
            </a:extLst>
          </p:cNvPr>
          <p:cNvSpPr txBox="1"/>
          <p:nvPr/>
        </p:nvSpPr>
        <p:spPr>
          <a:xfrm>
            <a:off x="1525438" y="4804415"/>
            <a:ext cx="974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 (convolutional neural network)</a:t>
            </a:r>
            <a:r>
              <a:rPr lang="ko-KR" altLang="en-US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 </a:t>
            </a:r>
            <a:r>
              <a:rPr lang="ko-KR" altLang="en-US" dirty="0" err="1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딥러닝의</a:t>
            </a:r>
            <a:r>
              <a:rPr lang="ko-KR" altLang="en-US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한 종류로 주로 이미지를 인식하는데 사용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2A896-CF74-4B04-AEA9-22A570208867}"/>
              </a:ext>
            </a:extLst>
          </p:cNvPr>
          <p:cNvSpPr txBox="1"/>
          <p:nvPr/>
        </p:nvSpPr>
        <p:spPr>
          <a:xfrm>
            <a:off x="1525438" y="5254859"/>
            <a:ext cx="95304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차원 데이터를 학습하는 회선 신경망</a:t>
            </a:r>
            <a:r>
              <a:rPr lang="en-US" altLang="ko-KR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영상 및 이미지와 같은 데이터 처리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38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A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479A703-F588-45F9-9352-31BBAD8392E5}"/>
              </a:ext>
            </a:extLst>
          </p:cNvPr>
          <p:cNvSpPr/>
          <p:nvPr/>
        </p:nvSpPr>
        <p:spPr>
          <a:xfrm>
            <a:off x="201561" y="248264"/>
            <a:ext cx="11788878" cy="6361471"/>
          </a:xfrm>
          <a:prstGeom prst="rect">
            <a:avLst/>
          </a:prstGeom>
          <a:solidFill>
            <a:srgbClr val="FEF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600" dirty="0">
              <a:solidFill>
                <a:srgbClr val="E09E76"/>
              </a:solidFill>
            </a:endParaRP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EA342AD8-B017-4F37-8DE2-BFC002D03718}"/>
              </a:ext>
            </a:extLst>
          </p:cNvPr>
          <p:cNvSpPr/>
          <p:nvPr/>
        </p:nvSpPr>
        <p:spPr>
          <a:xfrm>
            <a:off x="201561" y="208934"/>
            <a:ext cx="3942737" cy="648911"/>
          </a:xfrm>
          <a:prstGeom prst="homePlate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1D CNN</a:t>
            </a:r>
            <a:endParaRPr lang="ko-KR" altLang="en-US" sz="24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D73B51-0731-4031-8F39-7EE44906A324}"/>
              </a:ext>
            </a:extLst>
          </p:cNvPr>
          <p:cNvGrpSpPr/>
          <p:nvPr/>
        </p:nvGrpSpPr>
        <p:grpSpPr>
          <a:xfrm>
            <a:off x="5481484" y="13551"/>
            <a:ext cx="1229032" cy="845575"/>
            <a:chOff x="5402826" y="0"/>
            <a:chExt cx="1229032" cy="845575"/>
          </a:xfrm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FAE7F894-50E5-462F-8E55-50707BF00A39}"/>
                </a:ext>
              </a:extLst>
            </p:cNvPr>
            <p:cNvSpPr/>
            <p:nvPr/>
          </p:nvSpPr>
          <p:spPr>
            <a:xfrm rot="10800000">
              <a:off x="5402826" y="0"/>
              <a:ext cx="1229032" cy="845575"/>
            </a:xfrm>
            <a:prstGeom prst="triangle">
              <a:avLst/>
            </a:prstGeom>
            <a:solidFill>
              <a:srgbClr val="F8A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79B6BD-1DB8-429D-A5EF-65176745CBA1}"/>
                </a:ext>
              </a:extLst>
            </p:cNvPr>
            <p:cNvSpPr txBox="1"/>
            <p:nvPr/>
          </p:nvSpPr>
          <p:spPr>
            <a:xfrm>
              <a:off x="5717458" y="198794"/>
              <a:ext cx="5997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3</a:t>
              </a:r>
              <a:endParaRPr lang="ko-KR" alt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15ADC8F-0B12-452B-B078-5A2547358004}"/>
              </a:ext>
            </a:extLst>
          </p:cNvPr>
          <p:cNvSpPr txBox="1"/>
          <p:nvPr/>
        </p:nvSpPr>
        <p:spPr>
          <a:xfrm>
            <a:off x="1525438" y="4804415"/>
            <a:ext cx="974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 (convolutional neural network)</a:t>
            </a:r>
            <a:r>
              <a:rPr lang="ko-KR" altLang="en-US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 </a:t>
            </a:r>
            <a:r>
              <a:rPr lang="ko-KR" altLang="en-US" dirty="0" err="1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딥러닝의</a:t>
            </a:r>
            <a:r>
              <a:rPr lang="ko-KR" altLang="en-US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한 종류로 주로 이미지를 인식하는데 사용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5F6584B8-098E-4F67-B6CD-E774D2B41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48" y="1020272"/>
            <a:ext cx="462915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B05AEC9-7E8E-405A-AC60-19920454D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006" y="3919547"/>
            <a:ext cx="6975177" cy="24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97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A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ADE31C-D89E-4ECD-AB70-07F312FC7F40}"/>
              </a:ext>
            </a:extLst>
          </p:cNvPr>
          <p:cNvSpPr txBox="1"/>
          <p:nvPr/>
        </p:nvSpPr>
        <p:spPr>
          <a:xfrm>
            <a:off x="607887" y="487423"/>
            <a:ext cx="21827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EF1E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CONTENTS</a:t>
            </a:r>
            <a:endParaRPr lang="ko-KR" altLang="en-US" sz="2400" b="1" dirty="0">
              <a:solidFill>
                <a:srgbClr val="FEF1E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B9423D6-BFCB-416E-A9B6-7A60F44893F2}"/>
              </a:ext>
            </a:extLst>
          </p:cNvPr>
          <p:cNvGrpSpPr/>
          <p:nvPr/>
        </p:nvGrpSpPr>
        <p:grpSpPr>
          <a:xfrm>
            <a:off x="814978" y="1967091"/>
            <a:ext cx="1297858" cy="1941538"/>
            <a:chOff x="891542" y="2038211"/>
            <a:chExt cx="1297858" cy="19415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134CAF-BAD7-4AD6-B68E-FC32D956F3C5}"/>
                </a:ext>
              </a:extLst>
            </p:cNvPr>
            <p:cNvSpPr txBox="1"/>
            <p:nvPr/>
          </p:nvSpPr>
          <p:spPr>
            <a:xfrm>
              <a:off x="930871" y="2038211"/>
              <a:ext cx="12192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7200" dirty="0">
                  <a:solidFill>
                    <a:srgbClr val="FEF1E2"/>
                  </a:solidFill>
                </a:rPr>
                <a:t>01</a:t>
              </a:r>
              <a:endParaRPr lang="ko-KR" altLang="en-US" sz="7200" dirty="0">
                <a:solidFill>
                  <a:srgbClr val="FEF1E2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EB1F614-A328-4F29-8E1C-7ED6EC611E93}"/>
                </a:ext>
              </a:extLst>
            </p:cNvPr>
            <p:cNvCxnSpPr>
              <a:cxnSpLocks/>
            </p:cNvCxnSpPr>
            <p:nvPr/>
          </p:nvCxnSpPr>
          <p:spPr>
            <a:xfrm>
              <a:off x="891542" y="3438832"/>
              <a:ext cx="1297858" cy="0"/>
            </a:xfrm>
            <a:prstGeom prst="line">
              <a:avLst/>
            </a:prstGeom>
            <a:ln w="44450">
              <a:solidFill>
                <a:srgbClr val="FEF1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80FEDD-4593-4A0F-9BBA-C927FBA36D9F}"/>
                </a:ext>
              </a:extLst>
            </p:cNvPr>
            <p:cNvSpPr txBox="1"/>
            <p:nvPr/>
          </p:nvSpPr>
          <p:spPr>
            <a:xfrm>
              <a:off x="891542" y="3610417"/>
              <a:ext cx="12978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FEF1E2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주제 설명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5CEAE5-A3AF-40F3-86B5-B83FCA255DDE}"/>
              </a:ext>
            </a:extLst>
          </p:cNvPr>
          <p:cNvGrpSpPr/>
          <p:nvPr/>
        </p:nvGrpSpPr>
        <p:grpSpPr>
          <a:xfrm>
            <a:off x="2920452" y="1967091"/>
            <a:ext cx="1679479" cy="1941538"/>
            <a:chOff x="2925098" y="2038211"/>
            <a:chExt cx="1679479" cy="19415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F745E0-F343-464D-89C8-2135E14E06AE}"/>
                </a:ext>
              </a:extLst>
            </p:cNvPr>
            <p:cNvSpPr txBox="1"/>
            <p:nvPr/>
          </p:nvSpPr>
          <p:spPr>
            <a:xfrm>
              <a:off x="3155237" y="2038211"/>
              <a:ext cx="12192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7200" dirty="0">
                  <a:solidFill>
                    <a:srgbClr val="FEF1E2"/>
                  </a:solidFill>
                </a:rPr>
                <a:t>02</a:t>
              </a:r>
              <a:endParaRPr lang="ko-KR" altLang="en-US" sz="7200" dirty="0">
                <a:solidFill>
                  <a:srgbClr val="FEF1E2"/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C9C4CAB-ECB7-4694-9ACC-406559FBB868}"/>
                </a:ext>
              </a:extLst>
            </p:cNvPr>
            <p:cNvCxnSpPr>
              <a:cxnSpLocks/>
            </p:cNvCxnSpPr>
            <p:nvPr/>
          </p:nvCxnSpPr>
          <p:spPr>
            <a:xfrm>
              <a:off x="3115908" y="3438832"/>
              <a:ext cx="1297858" cy="0"/>
            </a:xfrm>
            <a:prstGeom prst="line">
              <a:avLst/>
            </a:prstGeom>
            <a:ln w="44450">
              <a:solidFill>
                <a:srgbClr val="FEF1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9EC45A-BEAA-49D9-92D0-93EA1DBF9A37}"/>
                </a:ext>
              </a:extLst>
            </p:cNvPr>
            <p:cNvSpPr txBox="1"/>
            <p:nvPr/>
          </p:nvSpPr>
          <p:spPr>
            <a:xfrm>
              <a:off x="2925098" y="3610417"/>
              <a:ext cx="16794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FEF1E2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데이터 </a:t>
              </a:r>
              <a:r>
                <a:rPr lang="ko-KR" altLang="en-US" b="1" dirty="0" err="1">
                  <a:solidFill>
                    <a:srgbClr val="FEF1E2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전처리</a:t>
              </a:r>
              <a:endParaRPr lang="ko-KR" altLang="en-US" b="1" dirty="0">
                <a:solidFill>
                  <a:srgbClr val="FEF1E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0F53EC3-CC51-48BF-87AE-00EEDF434085}"/>
              </a:ext>
            </a:extLst>
          </p:cNvPr>
          <p:cNvGrpSpPr/>
          <p:nvPr/>
        </p:nvGrpSpPr>
        <p:grpSpPr>
          <a:xfrm>
            <a:off x="5051795" y="1967091"/>
            <a:ext cx="1998820" cy="1941538"/>
            <a:chOff x="4987204" y="2038211"/>
            <a:chExt cx="1998820" cy="19415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5194C6-4CE0-4DB7-999C-0860043FF1F9}"/>
                </a:ext>
              </a:extLst>
            </p:cNvPr>
            <p:cNvSpPr txBox="1"/>
            <p:nvPr/>
          </p:nvSpPr>
          <p:spPr>
            <a:xfrm>
              <a:off x="5377014" y="2038211"/>
              <a:ext cx="12192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7200" dirty="0">
                  <a:solidFill>
                    <a:srgbClr val="FEF1E2"/>
                  </a:solidFill>
                </a:rPr>
                <a:t>03</a:t>
              </a:r>
              <a:endParaRPr lang="ko-KR" altLang="en-US" sz="7200" dirty="0">
                <a:solidFill>
                  <a:srgbClr val="FEF1E2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CB5CC999-B87D-46F9-91D0-178E071820D9}"/>
                </a:ext>
              </a:extLst>
            </p:cNvPr>
            <p:cNvCxnSpPr>
              <a:cxnSpLocks/>
            </p:cNvCxnSpPr>
            <p:nvPr/>
          </p:nvCxnSpPr>
          <p:spPr>
            <a:xfrm>
              <a:off x="5337685" y="3438832"/>
              <a:ext cx="1297858" cy="0"/>
            </a:xfrm>
            <a:prstGeom prst="line">
              <a:avLst/>
            </a:prstGeom>
            <a:ln w="44450">
              <a:solidFill>
                <a:srgbClr val="FEF1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B89927-9D2A-44C8-8908-C22D53D9F4B2}"/>
                </a:ext>
              </a:extLst>
            </p:cNvPr>
            <p:cNvSpPr txBox="1"/>
            <p:nvPr/>
          </p:nvSpPr>
          <p:spPr>
            <a:xfrm>
              <a:off x="4987204" y="3610417"/>
              <a:ext cx="19988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FEF1E2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모델링 및 구현</a:t>
              </a:r>
              <a:endParaRPr lang="ko-KR" altLang="en-US" b="1" dirty="0">
                <a:solidFill>
                  <a:srgbClr val="FEF1E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707490-AA99-47E0-AE33-738BD88F478D}"/>
              </a:ext>
            </a:extLst>
          </p:cNvPr>
          <p:cNvGrpSpPr/>
          <p:nvPr/>
        </p:nvGrpSpPr>
        <p:grpSpPr>
          <a:xfrm>
            <a:off x="7693290" y="1967091"/>
            <a:ext cx="1297858" cy="1941538"/>
            <a:chOff x="7467595" y="2038211"/>
            <a:chExt cx="1297858" cy="19415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56F20A-4866-4EEE-8CE9-13F9365329E7}"/>
                </a:ext>
              </a:extLst>
            </p:cNvPr>
            <p:cNvSpPr txBox="1"/>
            <p:nvPr/>
          </p:nvSpPr>
          <p:spPr>
            <a:xfrm>
              <a:off x="7506924" y="2038211"/>
              <a:ext cx="12192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7200" dirty="0">
                  <a:solidFill>
                    <a:srgbClr val="FEF1E2"/>
                  </a:solidFill>
                </a:rPr>
                <a:t>04</a:t>
              </a:r>
              <a:endParaRPr lang="ko-KR" altLang="en-US" sz="7200" dirty="0">
                <a:solidFill>
                  <a:srgbClr val="FEF1E2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7E8EE84-B2DE-4009-98FB-46E8CFBCED27}"/>
                </a:ext>
              </a:extLst>
            </p:cNvPr>
            <p:cNvCxnSpPr>
              <a:cxnSpLocks/>
            </p:cNvCxnSpPr>
            <p:nvPr/>
          </p:nvCxnSpPr>
          <p:spPr>
            <a:xfrm>
              <a:off x="7467595" y="3438832"/>
              <a:ext cx="1297858" cy="0"/>
            </a:xfrm>
            <a:prstGeom prst="line">
              <a:avLst/>
            </a:prstGeom>
            <a:ln w="44450">
              <a:solidFill>
                <a:srgbClr val="FEF1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56749E1-DE81-466E-9ACF-5EFBCB1C348A}"/>
                </a:ext>
              </a:extLst>
            </p:cNvPr>
            <p:cNvSpPr txBox="1"/>
            <p:nvPr/>
          </p:nvSpPr>
          <p:spPr>
            <a:xfrm>
              <a:off x="7467595" y="3610417"/>
              <a:ext cx="12978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FEF1E2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결과물</a:t>
              </a:r>
              <a:endParaRPr lang="ko-KR" altLang="en-US" b="1" dirty="0">
                <a:solidFill>
                  <a:srgbClr val="FEF1E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D17438B-80D8-4D4C-9F16-09856C5B3AB8}"/>
              </a:ext>
            </a:extLst>
          </p:cNvPr>
          <p:cNvGrpSpPr/>
          <p:nvPr/>
        </p:nvGrpSpPr>
        <p:grpSpPr>
          <a:xfrm>
            <a:off x="9984304" y="1967091"/>
            <a:ext cx="1297858" cy="1941538"/>
            <a:chOff x="9650360" y="2038211"/>
            <a:chExt cx="1297858" cy="194153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1671D6-213C-4871-8049-7DCFEFFAC9F4}"/>
                </a:ext>
              </a:extLst>
            </p:cNvPr>
            <p:cNvSpPr txBox="1"/>
            <p:nvPr/>
          </p:nvSpPr>
          <p:spPr>
            <a:xfrm>
              <a:off x="9689689" y="2038211"/>
              <a:ext cx="12192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7200" dirty="0">
                  <a:solidFill>
                    <a:srgbClr val="FEF1E2"/>
                  </a:solidFill>
                </a:rPr>
                <a:t>05</a:t>
              </a:r>
              <a:endParaRPr lang="ko-KR" altLang="en-US" sz="7200" dirty="0">
                <a:solidFill>
                  <a:srgbClr val="FEF1E2"/>
                </a:solidFill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EF8600-AFEE-45EF-914E-AA58656E1047}"/>
                </a:ext>
              </a:extLst>
            </p:cNvPr>
            <p:cNvCxnSpPr>
              <a:cxnSpLocks/>
            </p:cNvCxnSpPr>
            <p:nvPr/>
          </p:nvCxnSpPr>
          <p:spPr>
            <a:xfrm>
              <a:off x="9650360" y="3438832"/>
              <a:ext cx="1297858" cy="0"/>
            </a:xfrm>
            <a:prstGeom prst="line">
              <a:avLst/>
            </a:prstGeom>
            <a:ln w="44450">
              <a:solidFill>
                <a:srgbClr val="FEF1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B2B862-2C35-4EB7-B432-92FAB9E99CCE}"/>
                </a:ext>
              </a:extLst>
            </p:cNvPr>
            <p:cNvSpPr txBox="1"/>
            <p:nvPr/>
          </p:nvSpPr>
          <p:spPr>
            <a:xfrm>
              <a:off x="9837170" y="3610417"/>
              <a:ext cx="9242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FEF1E2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개선점</a:t>
              </a:r>
              <a:endParaRPr lang="ko-KR" altLang="en-US" b="1" dirty="0">
                <a:solidFill>
                  <a:srgbClr val="FEF1E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23FD72B-53AA-4B45-97D3-EC865787ADA0}"/>
              </a:ext>
            </a:extLst>
          </p:cNvPr>
          <p:cNvSpPr/>
          <p:nvPr/>
        </p:nvSpPr>
        <p:spPr>
          <a:xfrm>
            <a:off x="530053" y="4291280"/>
            <a:ext cx="1867708" cy="1848464"/>
          </a:xfrm>
          <a:prstGeom prst="roundRect">
            <a:avLst/>
          </a:prstGeom>
          <a:solidFill>
            <a:srgbClr val="FEF1E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700" b="1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주제 선정 이유</a:t>
            </a:r>
            <a:endParaRPr lang="en-US" altLang="ko-KR" sz="1700" b="1" dirty="0">
              <a:solidFill>
                <a:srgbClr val="C000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700" b="1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감성분석</a:t>
            </a:r>
            <a:endParaRPr lang="en-US" altLang="ko-KR" sz="1700" b="1" dirty="0">
              <a:solidFill>
                <a:srgbClr val="C000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09756C2-8659-448D-B4C2-71FE6C5B7B83}"/>
              </a:ext>
            </a:extLst>
          </p:cNvPr>
          <p:cNvSpPr/>
          <p:nvPr/>
        </p:nvSpPr>
        <p:spPr>
          <a:xfrm>
            <a:off x="9704651" y="4284320"/>
            <a:ext cx="1867708" cy="1848464"/>
          </a:xfrm>
          <a:prstGeom prst="roundRect">
            <a:avLst/>
          </a:prstGeom>
          <a:solidFill>
            <a:srgbClr val="FEF1E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700" b="1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번역</a:t>
            </a:r>
            <a:endParaRPr lang="en-US" altLang="ko-KR" sz="1700" b="1" dirty="0">
              <a:solidFill>
                <a:srgbClr val="C000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타이포_쌍문동 B" panose="02020803020101020101" pitchFamily="18" charset="-127"/>
                <a:ea typeface="타이포_쌍문동 B" panose="02020803020101020101" pitchFamily="18" charset="-127"/>
                <a:cs typeface="+mn-cs"/>
              </a:rPr>
              <a:t>동시 사용 불가</a:t>
            </a:r>
            <a:endParaRPr kumimoji="0" lang="en-US" altLang="ko-KR" sz="17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타이포_쌍문동 B" panose="02020803020101020101" pitchFamily="18" charset="-127"/>
              <a:ea typeface="타이포_쌍문동 B" panose="02020803020101020101" pitchFamily="18" charset="-127"/>
              <a:cs typeface="+mn-cs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556FFF1-7BE5-4788-8153-F99A3A65B5CA}"/>
              </a:ext>
            </a:extLst>
          </p:cNvPr>
          <p:cNvSpPr/>
          <p:nvPr/>
        </p:nvSpPr>
        <p:spPr>
          <a:xfrm>
            <a:off x="2826337" y="4284320"/>
            <a:ext cx="1867708" cy="1848464"/>
          </a:xfrm>
          <a:prstGeom prst="roundRect">
            <a:avLst/>
          </a:prstGeom>
          <a:solidFill>
            <a:srgbClr val="FEF1E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700" b="1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사용한 대표적 모듈</a:t>
            </a:r>
            <a:endParaRPr kumimoji="0" lang="en-US" altLang="ko-KR" sz="17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타이포_쌍문동 B" panose="02020803020101020101" pitchFamily="18" charset="-127"/>
              <a:ea typeface="타이포_쌍문동 B" panose="02020803020101020101" pitchFamily="18" charset="-127"/>
              <a:cs typeface="+mn-cs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6FA61E0-D9DA-4B98-996E-89473D82DF3C}"/>
              </a:ext>
            </a:extLst>
          </p:cNvPr>
          <p:cNvSpPr/>
          <p:nvPr/>
        </p:nvSpPr>
        <p:spPr>
          <a:xfrm>
            <a:off x="5117351" y="4284320"/>
            <a:ext cx="1867708" cy="1848464"/>
          </a:xfrm>
          <a:prstGeom prst="roundRect">
            <a:avLst/>
          </a:prstGeom>
          <a:solidFill>
            <a:srgbClr val="FEF1E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타이포_쌍문동 B" panose="02020803020101020101" pitchFamily="18" charset="-127"/>
                <a:ea typeface="타이포_쌍문동 B" panose="02020803020101020101" pitchFamily="18" charset="-127"/>
                <a:cs typeface="+mn-cs"/>
              </a:rPr>
              <a:t>RNN / </a:t>
            </a:r>
            <a:r>
              <a:rPr lang="en-US" altLang="ko-KR" sz="1700" b="1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CNN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타이포_쌍문동 B" panose="02020803020101020101" pitchFamily="18" charset="-127"/>
                <a:ea typeface="타이포_쌍문동 B" panose="02020803020101020101" pitchFamily="18" charset="-127"/>
                <a:cs typeface="+mn-cs"/>
              </a:rPr>
              <a:t>챗봇</a:t>
            </a:r>
            <a:endParaRPr kumimoji="0" lang="en-US" altLang="ko-KR" sz="17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타이포_쌍문동 B" panose="02020803020101020101" pitchFamily="18" charset="-127"/>
              <a:ea typeface="타이포_쌍문동 B" panose="02020803020101020101" pitchFamily="18" charset="-127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DD5AA24-AB80-4039-90A3-DC1F7CDDAFCB}"/>
              </a:ext>
            </a:extLst>
          </p:cNvPr>
          <p:cNvSpPr/>
          <p:nvPr/>
        </p:nvSpPr>
        <p:spPr>
          <a:xfrm>
            <a:off x="7411000" y="4284320"/>
            <a:ext cx="1867708" cy="1848464"/>
          </a:xfrm>
          <a:prstGeom prst="roundRect">
            <a:avLst/>
          </a:prstGeom>
          <a:solidFill>
            <a:srgbClr val="FEF1E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타이포_쌍문동 B" panose="02020803020101020101" pitchFamily="18" charset="-127"/>
                <a:ea typeface="타이포_쌍문동 B" panose="02020803020101020101" pitchFamily="18" charset="-127"/>
                <a:cs typeface="+mn-cs"/>
              </a:rPr>
              <a:t>시연</a:t>
            </a:r>
            <a:endParaRPr kumimoji="0" lang="en-US" altLang="ko-KR" sz="17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타이포_쌍문동 B" panose="02020803020101020101" pitchFamily="18" charset="-127"/>
              <a:ea typeface="타이포_쌍문동 B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89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A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479A703-F588-45F9-9352-31BBAD8392E5}"/>
              </a:ext>
            </a:extLst>
          </p:cNvPr>
          <p:cNvSpPr/>
          <p:nvPr/>
        </p:nvSpPr>
        <p:spPr>
          <a:xfrm>
            <a:off x="201561" y="248264"/>
            <a:ext cx="11788878" cy="6361471"/>
          </a:xfrm>
          <a:prstGeom prst="rect">
            <a:avLst/>
          </a:prstGeom>
          <a:solidFill>
            <a:srgbClr val="FEF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600" dirty="0">
              <a:solidFill>
                <a:srgbClr val="E09E76"/>
              </a:solidFill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4D7D58E-5870-4E6F-9055-87AFB8595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2" y="1159137"/>
            <a:ext cx="5166196" cy="33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C19AAB74-5D5A-46F1-AB39-3BC82EC6A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007" y="4490322"/>
            <a:ext cx="7022867" cy="165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AB2DABE-13A7-4A72-A9F2-A8F78B9EE1F8}"/>
              </a:ext>
            </a:extLst>
          </p:cNvPr>
          <p:cNvGrpSpPr/>
          <p:nvPr/>
        </p:nvGrpSpPr>
        <p:grpSpPr>
          <a:xfrm>
            <a:off x="5481484" y="13551"/>
            <a:ext cx="1229032" cy="845575"/>
            <a:chOff x="5402826" y="0"/>
            <a:chExt cx="1229032" cy="845575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ACF0445E-5230-437E-AB73-0E036A22759F}"/>
                </a:ext>
              </a:extLst>
            </p:cNvPr>
            <p:cNvSpPr/>
            <p:nvPr/>
          </p:nvSpPr>
          <p:spPr>
            <a:xfrm rot="10800000">
              <a:off x="5402826" y="0"/>
              <a:ext cx="1229032" cy="845575"/>
            </a:xfrm>
            <a:prstGeom prst="triangle">
              <a:avLst/>
            </a:prstGeom>
            <a:solidFill>
              <a:srgbClr val="F8A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4AB42A-BF05-4607-B91D-115B7E4A1573}"/>
                </a:ext>
              </a:extLst>
            </p:cNvPr>
            <p:cNvSpPr txBox="1"/>
            <p:nvPr/>
          </p:nvSpPr>
          <p:spPr>
            <a:xfrm>
              <a:off x="5717458" y="198794"/>
              <a:ext cx="5997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3</a:t>
              </a:r>
              <a:endParaRPr lang="ko-KR" alt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B18FDCFC-41EA-47C9-BAD2-A2857FEB36D0}"/>
              </a:ext>
            </a:extLst>
          </p:cNvPr>
          <p:cNvSpPr/>
          <p:nvPr/>
        </p:nvSpPr>
        <p:spPr>
          <a:xfrm>
            <a:off x="201561" y="208934"/>
            <a:ext cx="3942737" cy="648911"/>
          </a:xfrm>
          <a:prstGeom prst="homePlate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훈련 과정 시각화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289924-02E7-48D1-A3D2-4731E422CC35}"/>
              </a:ext>
            </a:extLst>
          </p:cNvPr>
          <p:cNvSpPr/>
          <p:nvPr/>
        </p:nvSpPr>
        <p:spPr>
          <a:xfrm>
            <a:off x="4411007" y="5724944"/>
            <a:ext cx="1878400" cy="3869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08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A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479A703-F588-45F9-9352-31BBAD8392E5}"/>
              </a:ext>
            </a:extLst>
          </p:cNvPr>
          <p:cNvSpPr/>
          <p:nvPr/>
        </p:nvSpPr>
        <p:spPr>
          <a:xfrm>
            <a:off x="201561" y="248264"/>
            <a:ext cx="11788878" cy="6361471"/>
          </a:xfrm>
          <a:prstGeom prst="rect">
            <a:avLst/>
          </a:prstGeom>
          <a:solidFill>
            <a:srgbClr val="FEF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600" dirty="0">
              <a:solidFill>
                <a:srgbClr val="E09E7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B2DABE-13A7-4A72-A9F2-A8F78B9EE1F8}"/>
              </a:ext>
            </a:extLst>
          </p:cNvPr>
          <p:cNvGrpSpPr/>
          <p:nvPr/>
        </p:nvGrpSpPr>
        <p:grpSpPr>
          <a:xfrm>
            <a:off x="5481484" y="13551"/>
            <a:ext cx="1229032" cy="845575"/>
            <a:chOff x="5402826" y="0"/>
            <a:chExt cx="1229032" cy="845575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ACF0445E-5230-437E-AB73-0E036A22759F}"/>
                </a:ext>
              </a:extLst>
            </p:cNvPr>
            <p:cNvSpPr/>
            <p:nvPr/>
          </p:nvSpPr>
          <p:spPr>
            <a:xfrm rot="10800000">
              <a:off x="5402826" y="0"/>
              <a:ext cx="1229032" cy="845575"/>
            </a:xfrm>
            <a:prstGeom prst="triangle">
              <a:avLst/>
            </a:prstGeom>
            <a:solidFill>
              <a:srgbClr val="F8A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4AB42A-BF05-4607-B91D-115B7E4A1573}"/>
                </a:ext>
              </a:extLst>
            </p:cNvPr>
            <p:cNvSpPr txBox="1"/>
            <p:nvPr/>
          </p:nvSpPr>
          <p:spPr>
            <a:xfrm>
              <a:off x="5717458" y="198794"/>
              <a:ext cx="5997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3</a:t>
              </a:r>
              <a:endParaRPr lang="ko-KR" alt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B18FDCFC-41EA-47C9-BAD2-A2857FEB36D0}"/>
              </a:ext>
            </a:extLst>
          </p:cNvPr>
          <p:cNvSpPr/>
          <p:nvPr/>
        </p:nvSpPr>
        <p:spPr>
          <a:xfrm>
            <a:off x="201561" y="208934"/>
            <a:ext cx="3942737" cy="648911"/>
          </a:xfrm>
          <a:prstGeom prst="homePlate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영어 모델 정확도 확인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B65EFB-6FC0-4142-87B2-100E75D2C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47" y="2322369"/>
            <a:ext cx="10243705" cy="236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E96DD0D-D43A-4EAC-8AD0-1063E8EBEB5A}"/>
              </a:ext>
            </a:extLst>
          </p:cNvPr>
          <p:cNvCxnSpPr>
            <a:cxnSpLocks/>
          </p:cNvCxnSpPr>
          <p:nvPr/>
        </p:nvCxnSpPr>
        <p:spPr>
          <a:xfrm>
            <a:off x="1065347" y="3262744"/>
            <a:ext cx="286241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FC3A551-6AB4-4997-AA7A-7898300FAEB5}"/>
              </a:ext>
            </a:extLst>
          </p:cNvPr>
          <p:cNvCxnSpPr>
            <a:cxnSpLocks/>
          </p:cNvCxnSpPr>
          <p:nvPr/>
        </p:nvCxnSpPr>
        <p:spPr>
          <a:xfrm>
            <a:off x="1033447" y="4651663"/>
            <a:ext cx="286241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6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A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479A703-F588-45F9-9352-31BBAD8392E5}"/>
              </a:ext>
            </a:extLst>
          </p:cNvPr>
          <p:cNvSpPr/>
          <p:nvPr/>
        </p:nvSpPr>
        <p:spPr>
          <a:xfrm>
            <a:off x="201561" y="248264"/>
            <a:ext cx="11788878" cy="6361471"/>
          </a:xfrm>
          <a:prstGeom prst="rect">
            <a:avLst/>
          </a:prstGeom>
          <a:solidFill>
            <a:srgbClr val="FEF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600" dirty="0">
              <a:solidFill>
                <a:srgbClr val="E09E76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1907534-0F90-4E26-ACD4-4C90CC43D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63" y="944625"/>
            <a:ext cx="819150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D49A31A-118A-49B6-8715-668BC55E1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13" y="3137104"/>
            <a:ext cx="4648200" cy="24003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32EFC23-546A-4B3E-9A3A-CFA086464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3162" y="2015987"/>
            <a:ext cx="4048125" cy="4514850"/>
          </a:xfrm>
          <a:prstGeom prst="rect">
            <a:avLst/>
          </a:prstGeom>
        </p:spPr>
      </p:pic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72DBDA3-7808-4EB6-A140-C82D6DA5AEEC}"/>
              </a:ext>
            </a:extLst>
          </p:cNvPr>
          <p:cNvSpPr/>
          <p:nvPr/>
        </p:nvSpPr>
        <p:spPr>
          <a:xfrm>
            <a:off x="201561" y="208934"/>
            <a:ext cx="3942737" cy="648911"/>
          </a:xfrm>
          <a:prstGeom prst="homePlate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endParaRPr lang="ko-KR" altLang="en-US" sz="24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1A5A51D-9412-45F1-95B5-1C3448CA6822}"/>
              </a:ext>
            </a:extLst>
          </p:cNvPr>
          <p:cNvGrpSpPr/>
          <p:nvPr/>
        </p:nvGrpSpPr>
        <p:grpSpPr>
          <a:xfrm>
            <a:off x="5481484" y="13551"/>
            <a:ext cx="1229032" cy="845575"/>
            <a:chOff x="5402826" y="0"/>
            <a:chExt cx="1229032" cy="845575"/>
          </a:xfrm>
        </p:grpSpPr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36AC3B41-FC46-4CC9-B213-D3F04AD3603A}"/>
                </a:ext>
              </a:extLst>
            </p:cNvPr>
            <p:cNvSpPr/>
            <p:nvPr/>
          </p:nvSpPr>
          <p:spPr>
            <a:xfrm rot="10800000">
              <a:off x="5402826" y="0"/>
              <a:ext cx="1229032" cy="845575"/>
            </a:xfrm>
            <a:prstGeom prst="triangle">
              <a:avLst/>
            </a:prstGeom>
            <a:solidFill>
              <a:srgbClr val="F8A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939EC2-0613-4A5A-817F-2D818C63AFBE}"/>
                </a:ext>
              </a:extLst>
            </p:cNvPr>
            <p:cNvSpPr txBox="1"/>
            <p:nvPr/>
          </p:nvSpPr>
          <p:spPr>
            <a:xfrm>
              <a:off x="5717458" y="198794"/>
              <a:ext cx="5997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3</a:t>
              </a:r>
              <a:endParaRPr lang="ko-KR" alt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D2BF0AD0-F48D-4798-9828-A20A23C5071E}"/>
              </a:ext>
            </a:extLst>
          </p:cNvPr>
          <p:cNvSpPr/>
          <p:nvPr/>
        </p:nvSpPr>
        <p:spPr>
          <a:xfrm>
            <a:off x="2971800" y="1187795"/>
            <a:ext cx="1527464" cy="519545"/>
          </a:xfrm>
          <a:prstGeom prst="ellipse">
            <a:avLst/>
          </a:prstGeom>
          <a:solidFill>
            <a:srgbClr val="C00000">
              <a:alpha val="0"/>
            </a:srgbClr>
          </a:solidFill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E9D2B99-AC66-4C54-9D49-054D31DAE97E}"/>
              </a:ext>
            </a:extLst>
          </p:cNvPr>
          <p:cNvSpPr/>
          <p:nvPr/>
        </p:nvSpPr>
        <p:spPr>
          <a:xfrm>
            <a:off x="7160425" y="2877331"/>
            <a:ext cx="938645" cy="519545"/>
          </a:xfrm>
          <a:prstGeom prst="ellipse">
            <a:avLst/>
          </a:prstGeom>
          <a:solidFill>
            <a:srgbClr val="C00000">
              <a:alpha val="0"/>
            </a:srgbClr>
          </a:solidFill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31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A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479A703-F588-45F9-9352-31BBAD8392E5}"/>
              </a:ext>
            </a:extLst>
          </p:cNvPr>
          <p:cNvSpPr/>
          <p:nvPr/>
        </p:nvSpPr>
        <p:spPr>
          <a:xfrm>
            <a:off x="201561" y="248264"/>
            <a:ext cx="11788878" cy="6361471"/>
          </a:xfrm>
          <a:prstGeom prst="rect">
            <a:avLst/>
          </a:prstGeom>
          <a:solidFill>
            <a:srgbClr val="FEF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600" dirty="0">
              <a:solidFill>
                <a:srgbClr val="E09E76"/>
              </a:solidFill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9243EF49-31FC-4DF1-AD75-82E3E958B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72" y="943435"/>
            <a:ext cx="5200886" cy="497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A8087C28-601F-4FFF-96B7-EE91C3DBF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12" y="1769810"/>
            <a:ext cx="5186472" cy="309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40A0563F-62F1-41BF-AEDE-138E43EF3707}"/>
              </a:ext>
            </a:extLst>
          </p:cNvPr>
          <p:cNvSpPr/>
          <p:nvPr/>
        </p:nvSpPr>
        <p:spPr>
          <a:xfrm>
            <a:off x="201561" y="208934"/>
            <a:ext cx="3942737" cy="648911"/>
          </a:xfrm>
          <a:prstGeom prst="homePlate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endParaRPr lang="ko-KR" altLang="en-US" sz="24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201D94-D581-4AA0-91D1-359C196BA575}"/>
              </a:ext>
            </a:extLst>
          </p:cNvPr>
          <p:cNvGrpSpPr/>
          <p:nvPr/>
        </p:nvGrpSpPr>
        <p:grpSpPr>
          <a:xfrm>
            <a:off x="5481484" y="13551"/>
            <a:ext cx="1229032" cy="845575"/>
            <a:chOff x="5402826" y="0"/>
            <a:chExt cx="1229032" cy="845575"/>
          </a:xfrm>
        </p:grpSpPr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0E027363-8075-4245-ADCA-FF0C5F720861}"/>
                </a:ext>
              </a:extLst>
            </p:cNvPr>
            <p:cNvSpPr/>
            <p:nvPr/>
          </p:nvSpPr>
          <p:spPr>
            <a:xfrm rot="10800000">
              <a:off x="5402826" y="0"/>
              <a:ext cx="1229032" cy="845575"/>
            </a:xfrm>
            <a:prstGeom prst="triangle">
              <a:avLst/>
            </a:prstGeom>
            <a:solidFill>
              <a:srgbClr val="F8A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A76108-4D5D-40F7-A9ED-B0244A1DEC99}"/>
                </a:ext>
              </a:extLst>
            </p:cNvPr>
            <p:cNvSpPr txBox="1"/>
            <p:nvPr/>
          </p:nvSpPr>
          <p:spPr>
            <a:xfrm>
              <a:off x="5717458" y="198794"/>
              <a:ext cx="5997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3</a:t>
              </a:r>
              <a:endParaRPr lang="ko-KR" alt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1A0E918D-26F0-43AD-8852-665F7A46C6DB}"/>
              </a:ext>
            </a:extLst>
          </p:cNvPr>
          <p:cNvSpPr/>
          <p:nvPr/>
        </p:nvSpPr>
        <p:spPr>
          <a:xfrm>
            <a:off x="645465" y="2216495"/>
            <a:ext cx="1527464" cy="519545"/>
          </a:xfrm>
          <a:prstGeom prst="ellipse">
            <a:avLst/>
          </a:prstGeom>
          <a:solidFill>
            <a:srgbClr val="C00000">
              <a:alpha val="0"/>
            </a:srgbClr>
          </a:solidFill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04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A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479A703-F588-45F9-9352-31BBAD8392E5}"/>
              </a:ext>
            </a:extLst>
          </p:cNvPr>
          <p:cNvSpPr/>
          <p:nvPr/>
        </p:nvSpPr>
        <p:spPr>
          <a:xfrm>
            <a:off x="201561" y="248264"/>
            <a:ext cx="11788878" cy="6361471"/>
          </a:xfrm>
          <a:prstGeom prst="rect">
            <a:avLst/>
          </a:prstGeom>
          <a:solidFill>
            <a:srgbClr val="FEF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600" dirty="0">
              <a:solidFill>
                <a:srgbClr val="E09E76"/>
              </a:solidFill>
            </a:endParaRPr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DE815E07-5DF1-44B3-9F97-A1B1464E0601}"/>
              </a:ext>
            </a:extLst>
          </p:cNvPr>
          <p:cNvSpPr/>
          <p:nvPr/>
        </p:nvSpPr>
        <p:spPr>
          <a:xfrm>
            <a:off x="201561" y="208934"/>
            <a:ext cx="3942737" cy="648911"/>
          </a:xfrm>
          <a:prstGeom prst="homePlate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endParaRPr lang="ko-KR" altLang="en-US" sz="24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9874B72B-7855-484A-AF58-14B7CF160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509" y="1083698"/>
            <a:ext cx="564832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>
            <a:extLst>
              <a:ext uri="{FF2B5EF4-FFF2-40B4-BE49-F238E27FC236}">
                <a16:creationId xmlns:a16="http://schemas.microsoft.com/office/drawing/2014/main" id="{4E649D48-BCB1-4152-983D-F5FDA7815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091" y="4202522"/>
            <a:ext cx="60388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>
            <a:extLst>
              <a:ext uri="{FF2B5EF4-FFF2-40B4-BE49-F238E27FC236}">
                <a16:creationId xmlns:a16="http://schemas.microsoft.com/office/drawing/2014/main" id="{B0A7D85B-802E-4F99-BDD3-0561D278F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929" y="2078448"/>
            <a:ext cx="12382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7132E43-B3BD-4391-9221-C7F24C273066}"/>
              </a:ext>
            </a:extLst>
          </p:cNvPr>
          <p:cNvCxnSpPr>
            <a:cxnSpLocks/>
          </p:cNvCxnSpPr>
          <p:nvPr/>
        </p:nvCxnSpPr>
        <p:spPr>
          <a:xfrm>
            <a:off x="3611741" y="2450691"/>
            <a:ext cx="1199535" cy="668593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1A97F81-9BE3-4A33-B105-F71A72263BD4}"/>
              </a:ext>
            </a:extLst>
          </p:cNvPr>
          <p:cNvGrpSpPr/>
          <p:nvPr/>
        </p:nvGrpSpPr>
        <p:grpSpPr>
          <a:xfrm>
            <a:off x="5481484" y="13551"/>
            <a:ext cx="1229032" cy="845575"/>
            <a:chOff x="5402826" y="0"/>
            <a:chExt cx="1229032" cy="845575"/>
          </a:xfrm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3C3FD0D2-04B4-4046-ADB2-DCE936A71906}"/>
                </a:ext>
              </a:extLst>
            </p:cNvPr>
            <p:cNvSpPr/>
            <p:nvPr/>
          </p:nvSpPr>
          <p:spPr>
            <a:xfrm rot="10800000">
              <a:off x="5402826" y="0"/>
              <a:ext cx="1229032" cy="845575"/>
            </a:xfrm>
            <a:prstGeom prst="triangle">
              <a:avLst/>
            </a:prstGeom>
            <a:solidFill>
              <a:srgbClr val="F8A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7F3E59-4A46-4236-8D13-054C8A51F87F}"/>
                </a:ext>
              </a:extLst>
            </p:cNvPr>
            <p:cNvSpPr txBox="1"/>
            <p:nvPr/>
          </p:nvSpPr>
          <p:spPr>
            <a:xfrm>
              <a:off x="5717458" y="198794"/>
              <a:ext cx="5997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3</a:t>
              </a:r>
              <a:endParaRPr lang="ko-KR" alt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7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A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479A703-F588-45F9-9352-31BBAD8392E5}"/>
              </a:ext>
            </a:extLst>
          </p:cNvPr>
          <p:cNvSpPr/>
          <p:nvPr/>
        </p:nvSpPr>
        <p:spPr>
          <a:xfrm>
            <a:off x="201561" y="248264"/>
            <a:ext cx="11788878" cy="6361471"/>
          </a:xfrm>
          <a:prstGeom prst="rect">
            <a:avLst/>
          </a:prstGeom>
          <a:solidFill>
            <a:srgbClr val="FEF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600" dirty="0">
              <a:solidFill>
                <a:srgbClr val="E09E76"/>
              </a:solidFill>
            </a:endParaRPr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DE815E07-5DF1-44B3-9F97-A1B1464E0601}"/>
              </a:ext>
            </a:extLst>
          </p:cNvPr>
          <p:cNvSpPr/>
          <p:nvPr/>
        </p:nvSpPr>
        <p:spPr>
          <a:xfrm>
            <a:off x="201561" y="208934"/>
            <a:ext cx="3942737" cy="648911"/>
          </a:xfrm>
          <a:prstGeom prst="homePlate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endParaRPr lang="ko-KR" altLang="en-US" sz="24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87D93C7B-32B1-4A42-A502-D9A72FBB8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" y="1319469"/>
            <a:ext cx="6600721" cy="425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>
            <a:extLst>
              <a:ext uri="{FF2B5EF4-FFF2-40B4-BE49-F238E27FC236}">
                <a16:creationId xmlns:a16="http://schemas.microsoft.com/office/drawing/2014/main" id="{0CCD5421-0C32-443F-9A24-CE330A8D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92" y="895046"/>
            <a:ext cx="6176313" cy="518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88672B-2F36-4CDD-AEBD-F88F66B379F5}"/>
              </a:ext>
            </a:extLst>
          </p:cNvPr>
          <p:cNvGrpSpPr/>
          <p:nvPr/>
        </p:nvGrpSpPr>
        <p:grpSpPr>
          <a:xfrm>
            <a:off x="5481484" y="13551"/>
            <a:ext cx="1229032" cy="845575"/>
            <a:chOff x="5402826" y="0"/>
            <a:chExt cx="1229032" cy="845575"/>
          </a:xfrm>
        </p:grpSpPr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53AE8CA-3FA2-41B2-9942-610FBD185ABE}"/>
                </a:ext>
              </a:extLst>
            </p:cNvPr>
            <p:cNvSpPr/>
            <p:nvPr/>
          </p:nvSpPr>
          <p:spPr>
            <a:xfrm rot="10800000">
              <a:off x="5402826" y="0"/>
              <a:ext cx="1229032" cy="845575"/>
            </a:xfrm>
            <a:prstGeom prst="triangle">
              <a:avLst/>
            </a:prstGeom>
            <a:solidFill>
              <a:srgbClr val="F8A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77FB42-F9FB-4A5A-8064-FAF9FB1976E9}"/>
                </a:ext>
              </a:extLst>
            </p:cNvPr>
            <p:cNvSpPr txBox="1"/>
            <p:nvPr/>
          </p:nvSpPr>
          <p:spPr>
            <a:xfrm>
              <a:off x="5717458" y="198794"/>
              <a:ext cx="5997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3</a:t>
              </a:r>
              <a:endParaRPr lang="ko-KR" alt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A3215EE0-6F6E-4A3E-BCE8-6F238C8B6921}"/>
              </a:ext>
            </a:extLst>
          </p:cNvPr>
          <p:cNvSpPr/>
          <p:nvPr/>
        </p:nvSpPr>
        <p:spPr>
          <a:xfrm>
            <a:off x="5652193" y="4684124"/>
            <a:ext cx="1160052" cy="116005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45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A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479A703-F588-45F9-9352-31BBAD8392E5}"/>
              </a:ext>
            </a:extLst>
          </p:cNvPr>
          <p:cNvSpPr/>
          <p:nvPr/>
        </p:nvSpPr>
        <p:spPr>
          <a:xfrm>
            <a:off x="201561" y="248264"/>
            <a:ext cx="11788878" cy="6361471"/>
          </a:xfrm>
          <a:prstGeom prst="rect">
            <a:avLst/>
          </a:prstGeom>
          <a:solidFill>
            <a:srgbClr val="FEF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600" dirty="0">
              <a:solidFill>
                <a:srgbClr val="E09E76"/>
              </a:solidFill>
            </a:endParaRPr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DE815E07-5DF1-44B3-9F97-A1B1464E0601}"/>
              </a:ext>
            </a:extLst>
          </p:cNvPr>
          <p:cNvSpPr/>
          <p:nvPr/>
        </p:nvSpPr>
        <p:spPr>
          <a:xfrm>
            <a:off x="201561" y="208934"/>
            <a:ext cx="3942737" cy="648911"/>
          </a:xfrm>
          <a:prstGeom prst="homePlate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워드 클라우드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1271D7F-D92A-4412-9773-70996727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314" y="1957381"/>
            <a:ext cx="7754966" cy="355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B0247AB-8BFB-4081-B79F-C6EB93CEB6B1}"/>
              </a:ext>
            </a:extLst>
          </p:cNvPr>
          <p:cNvGrpSpPr/>
          <p:nvPr/>
        </p:nvGrpSpPr>
        <p:grpSpPr>
          <a:xfrm>
            <a:off x="5481484" y="13551"/>
            <a:ext cx="1229032" cy="845575"/>
            <a:chOff x="5402826" y="0"/>
            <a:chExt cx="1229032" cy="845575"/>
          </a:xfrm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D8F23F59-ADAA-4014-9568-EFFEF43E1D2A}"/>
                </a:ext>
              </a:extLst>
            </p:cNvPr>
            <p:cNvSpPr/>
            <p:nvPr/>
          </p:nvSpPr>
          <p:spPr>
            <a:xfrm rot="10800000">
              <a:off x="5402826" y="0"/>
              <a:ext cx="1229032" cy="845575"/>
            </a:xfrm>
            <a:prstGeom prst="triangle">
              <a:avLst/>
            </a:prstGeom>
            <a:solidFill>
              <a:srgbClr val="F8A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14E6F7-6CAE-4B34-8726-5D0679307B5A}"/>
                </a:ext>
              </a:extLst>
            </p:cNvPr>
            <p:cNvSpPr txBox="1"/>
            <p:nvPr/>
          </p:nvSpPr>
          <p:spPr>
            <a:xfrm>
              <a:off x="5717458" y="198794"/>
              <a:ext cx="5997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3</a:t>
              </a:r>
              <a:endParaRPr lang="ko-KR" alt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571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A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479A703-F588-45F9-9352-31BBAD8392E5}"/>
              </a:ext>
            </a:extLst>
          </p:cNvPr>
          <p:cNvSpPr/>
          <p:nvPr/>
        </p:nvSpPr>
        <p:spPr>
          <a:xfrm>
            <a:off x="201561" y="248264"/>
            <a:ext cx="11788878" cy="6361471"/>
          </a:xfrm>
          <a:prstGeom prst="rect">
            <a:avLst/>
          </a:prstGeom>
          <a:solidFill>
            <a:srgbClr val="FEF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600" dirty="0">
              <a:solidFill>
                <a:srgbClr val="E09E76"/>
              </a:solidFill>
            </a:endParaRPr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DE815E07-5DF1-44B3-9F97-A1B1464E0601}"/>
              </a:ext>
            </a:extLst>
          </p:cNvPr>
          <p:cNvSpPr/>
          <p:nvPr/>
        </p:nvSpPr>
        <p:spPr>
          <a:xfrm>
            <a:off x="201561" y="208934"/>
            <a:ext cx="3942737" cy="648911"/>
          </a:xfrm>
          <a:prstGeom prst="homePlate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워드 클라우드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132436F-FD58-47FB-85A0-17864CCE37FF}"/>
              </a:ext>
            </a:extLst>
          </p:cNvPr>
          <p:cNvSpPr/>
          <p:nvPr/>
        </p:nvSpPr>
        <p:spPr>
          <a:xfrm>
            <a:off x="662858" y="1319319"/>
            <a:ext cx="5040000" cy="468000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0268D0B-D90E-4026-A916-1865BE527B3E}"/>
              </a:ext>
            </a:extLst>
          </p:cNvPr>
          <p:cNvSpPr/>
          <p:nvPr/>
        </p:nvSpPr>
        <p:spPr>
          <a:xfrm>
            <a:off x="6479048" y="1319319"/>
            <a:ext cx="5040000" cy="46800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4158CF8-D779-40F6-859F-B47F96D27CA1}"/>
              </a:ext>
            </a:extLst>
          </p:cNvPr>
          <p:cNvGrpSpPr/>
          <p:nvPr/>
        </p:nvGrpSpPr>
        <p:grpSpPr>
          <a:xfrm>
            <a:off x="5481484" y="13551"/>
            <a:ext cx="1229032" cy="845575"/>
            <a:chOff x="5402826" y="0"/>
            <a:chExt cx="1229032" cy="845575"/>
          </a:xfrm>
        </p:grpSpPr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AA9EA59E-49C6-41EA-8412-9D58485D490B}"/>
                </a:ext>
              </a:extLst>
            </p:cNvPr>
            <p:cNvSpPr/>
            <p:nvPr/>
          </p:nvSpPr>
          <p:spPr>
            <a:xfrm rot="10800000">
              <a:off x="5402826" y="0"/>
              <a:ext cx="1229032" cy="845575"/>
            </a:xfrm>
            <a:prstGeom prst="triangle">
              <a:avLst/>
            </a:prstGeom>
            <a:solidFill>
              <a:srgbClr val="F8A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C24230-DEE1-471F-A8C2-70A4B04CD087}"/>
                </a:ext>
              </a:extLst>
            </p:cNvPr>
            <p:cNvSpPr txBox="1"/>
            <p:nvPr/>
          </p:nvSpPr>
          <p:spPr>
            <a:xfrm>
              <a:off x="5717458" y="198794"/>
              <a:ext cx="5997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3</a:t>
              </a:r>
              <a:endParaRPr lang="ko-KR" alt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765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A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479A703-F588-45F9-9352-31BBAD8392E5}"/>
              </a:ext>
            </a:extLst>
          </p:cNvPr>
          <p:cNvSpPr/>
          <p:nvPr/>
        </p:nvSpPr>
        <p:spPr>
          <a:xfrm>
            <a:off x="201561" y="248264"/>
            <a:ext cx="11788878" cy="6361471"/>
          </a:xfrm>
          <a:prstGeom prst="rect">
            <a:avLst/>
          </a:prstGeom>
          <a:solidFill>
            <a:srgbClr val="FEF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600" dirty="0">
              <a:solidFill>
                <a:srgbClr val="E09E7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B2DABE-13A7-4A72-A9F2-A8F78B9EE1F8}"/>
              </a:ext>
            </a:extLst>
          </p:cNvPr>
          <p:cNvGrpSpPr/>
          <p:nvPr/>
        </p:nvGrpSpPr>
        <p:grpSpPr>
          <a:xfrm>
            <a:off x="5481484" y="13551"/>
            <a:ext cx="1229032" cy="845575"/>
            <a:chOff x="5402826" y="0"/>
            <a:chExt cx="1229032" cy="845575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ACF0445E-5230-437E-AB73-0E036A22759F}"/>
                </a:ext>
              </a:extLst>
            </p:cNvPr>
            <p:cNvSpPr/>
            <p:nvPr/>
          </p:nvSpPr>
          <p:spPr>
            <a:xfrm rot="10800000">
              <a:off x="5402826" y="0"/>
              <a:ext cx="1229032" cy="845575"/>
            </a:xfrm>
            <a:prstGeom prst="triangle">
              <a:avLst/>
            </a:prstGeom>
            <a:solidFill>
              <a:srgbClr val="F8A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4AB42A-BF05-4607-B91D-115B7E4A1573}"/>
                </a:ext>
              </a:extLst>
            </p:cNvPr>
            <p:cNvSpPr txBox="1"/>
            <p:nvPr/>
          </p:nvSpPr>
          <p:spPr>
            <a:xfrm>
              <a:off x="5717458" y="198794"/>
              <a:ext cx="5997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3</a:t>
              </a:r>
              <a:endParaRPr lang="ko-KR" alt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B18FDCFC-41EA-47C9-BAD2-A2857FEB36D0}"/>
              </a:ext>
            </a:extLst>
          </p:cNvPr>
          <p:cNvSpPr/>
          <p:nvPr/>
        </p:nvSpPr>
        <p:spPr>
          <a:xfrm>
            <a:off x="201561" y="208934"/>
            <a:ext cx="3942737" cy="648911"/>
          </a:xfrm>
          <a:prstGeom prst="homePlate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챗봇</a:t>
            </a:r>
            <a:r>
              <a:rPr lang="ko-KR" altLang="en-US" sz="2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만들기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3D6BE06-DA72-4DDF-96AF-2611F45A0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60" y="1064332"/>
            <a:ext cx="4759298" cy="533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0DC0A0-3E8B-46FB-819A-24BCBBD255DD}"/>
              </a:ext>
            </a:extLst>
          </p:cNvPr>
          <p:cNvSpPr txBox="1"/>
          <p:nvPr/>
        </p:nvSpPr>
        <p:spPr>
          <a:xfrm>
            <a:off x="6959483" y="2391823"/>
            <a:ext cx="35095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챗봇을</a:t>
            </a:r>
            <a:r>
              <a:rPr lang="ko-KR" altLang="en-US" sz="20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형성하기 위한 함수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16A304-D767-4479-8A0B-F7E8A3915134}"/>
              </a:ext>
            </a:extLst>
          </p:cNvPr>
          <p:cNvSpPr txBox="1"/>
          <p:nvPr/>
        </p:nvSpPr>
        <p:spPr>
          <a:xfrm>
            <a:off x="6959483" y="3102870"/>
            <a:ext cx="37223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워드 클라우드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크롤링을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직관적으로 보여줄 수 있는 프로그램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원하는 영화를 입력하면 </a:t>
            </a:r>
            <a:r>
              <a:rPr lang="ko-KR" altLang="en-US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긍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부정 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평가를 바로 확인 가능</a:t>
            </a:r>
          </a:p>
          <a:p>
            <a:endParaRPr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89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A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479A703-F588-45F9-9352-31BBAD8392E5}"/>
              </a:ext>
            </a:extLst>
          </p:cNvPr>
          <p:cNvSpPr/>
          <p:nvPr/>
        </p:nvSpPr>
        <p:spPr>
          <a:xfrm>
            <a:off x="201561" y="248264"/>
            <a:ext cx="11788878" cy="6361471"/>
          </a:xfrm>
          <a:prstGeom prst="rect">
            <a:avLst/>
          </a:prstGeom>
          <a:solidFill>
            <a:srgbClr val="FEF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600" dirty="0">
              <a:solidFill>
                <a:srgbClr val="E09E76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55829B3-02D5-4367-9D8A-A0B8E5083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72" y="1437998"/>
            <a:ext cx="5429250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2B80A60D-1810-417F-B92D-E6885D5C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943" y="1323697"/>
            <a:ext cx="437197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16B5FA16-E060-43DE-9737-E96C88421027}"/>
              </a:ext>
            </a:extLst>
          </p:cNvPr>
          <p:cNvSpPr/>
          <p:nvPr/>
        </p:nvSpPr>
        <p:spPr>
          <a:xfrm>
            <a:off x="201561" y="208934"/>
            <a:ext cx="3942737" cy="648911"/>
          </a:xfrm>
          <a:prstGeom prst="homePlate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챗봇</a:t>
            </a:r>
            <a:r>
              <a:rPr lang="ko-KR" altLang="en-US" sz="2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만들기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7C54BF9-CF94-4ABC-8AAD-8C363631884D}"/>
              </a:ext>
            </a:extLst>
          </p:cNvPr>
          <p:cNvGrpSpPr/>
          <p:nvPr/>
        </p:nvGrpSpPr>
        <p:grpSpPr>
          <a:xfrm>
            <a:off x="5481484" y="13551"/>
            <a:ext cx="1229032" cy="845575"/>
            <a:chOff x="5402826" y="0"/>
            <a:chExt cx="1229032" cy="845575"/>
          </a:xfrm>
        </p:grpSpPr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747E7285-09C3-47D4-AED9-5F252AFC1595}"/>
                </a:ext>
              </a:extLst>
            </p:cNvPr>
            <p:cNvSpPr/>
            <p:nvPr/>
          </p:nvSpPr>
          <p:spPr>
            <a:xfrm rot="10800000">
              <a:off x="5402826" y="0"/>
              <a:ext cx="1229032" cy="845575"/>
            </a:xfrm>
            <a:prstGeom prst="triangle">
              <a:avLst/>
            </a:prstGeom>
            <a:solidFill>
              <a:srgbClr val="F8A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5B2E15-F4F7-47D1-A9FF-5A7F3F1BD987}"/>
                </a:ext>
              </a:extLst>
            </p:cNvPr>
            <p:cNvSpPr txBox="1"/>
            <p:nvPr/>
          </p:nvSpPr>
          <p:spPr>
            <a:xfrm>
              <a:off x="5717458" y="198794"/>
              <a:ext cx="5997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3</a:t>
              </a:r>
              <a:endParaRPr lang="ko-KR" alt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739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0EE873-7EA7-4FE4-B7C9-823F4E552FEA}"/>
              </a:ext>
            </a:extLst>
          </p:cNvPr>
          <p:cNvSpPr/>
          <p:nvPr/>
        </p:nvSpPr>
        <p:spPr>
          <a:xfrm rot="5400000">
            <a:off x="5943292" y="2219327"/>
            <a:ext cx="7353300" cy="2914646"/>
          </a:xfrm>
          <a:prstGeom prst="rect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A88001D-1869-4799-B121-645105F5D504}"/>
              </a:ext>
            </a:extLst>
          </p:cNvPr>
          <p:cNvSpPr/>
          <p:nvPr/>
        </p:nvSpPr>
        <p:spPr>
          <a:xfrm>
            <a:off x="9020174" y="2774844"/>
            <a:ext cx="1199536" cy="1199535"/>
          </a:xfrm>
          <a:prstGeom prst="ellipse">
            <a:avLst/>
          </a:prstGeom>
          <a:solidFill>
            <a:srgbClr val="FEF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BFC94-0CB3-4C82-9802-A8CDDD13DD97}"/>
              </a:ext>
            </a:extLst>
          </p:cNvPr>
          <p:cNvSpPr txBox="1"/>
          <p:nvPr/>
        </p:nvSpPr>
        <p:spPr>
          <a:xfrm>
            <a:off x="2481722" y="2774844"/>
            <a:ext cx="38797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accent2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주제 선정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89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0EE873-7EA7-4FE4-B7C9-823F4E552FEA}"/>
              </a:ext>
            </a:extLst>
          </p:cNvPr>
          <p:cNvSpPr/>
          <p:nvPr/>
        </p:nvSpPr>
        <p:spPr>
          <a:xfrm rot="5400000">
            <a:off x="5943292" y="2219327"/>
            <a:ext cx="7353300" cy="2914646"/>
          </a:xfrm>
          <a:prstGeom prst="rect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A88001D-1869-4799-B121-645105F5D504}"/>
              </a:ext>
            </a:extLst>
          </p:cNvPr>
          <p:cNvSpPr/>
          <p:nvPr/>
        </p:nvSpPr>
        <p:spPr>
          <a:xfrm>
            <a:off x="9020174" y="2774844"/>
            <a:ext cx="1199536" cy="1199535"/>
          </a:xfrm>
          <a:prstGeom prst="ellipse">
            <a:avLst/>
          </a:prstGeom>
          <a:solidFill>
            <a:srgbClr val="FEF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BFC94-0CB3-4C82-9802-A8CDDD13DD97}"/>
              </a:ext>
            </a:extLst>
          </p:cNvPr>
          <p:cNvSpPr txBox="1"/>
          <p:nvPr/>
        </p:nvSpPr>
        <p:spPr>
          <a:xfrm>
            <a:off x="2949678" y="2774844"/>
            <a:ext cx="54470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accent2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결과물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53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A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E9D144F-D638-4862-935A-6A763C454755}"/>
              </a:ext>
            </a:extLst>
          </p:cNvPr>
          <p:cNvSpPr/>
          <p:nvPr/>
        </p:nvSpPr>
        <p:spPr>
          <a:xfrm>
            <a:off x="201561" y="248264"/>
            <a:ext cx="11788878" cy="6361471"/>
          </a:xfrm>
          <a:prstGeom prst="rect">
            <a:avLst/>
          </a:prstGeom>
          <a:solidFill>
            <a:srgbClr val="FEF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600" dirty="0">
              <a:solidFill>
                <a:srgbClr val="E09E76"/>
              </a:solidFill>
            </a:endParaRP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444FC92C-23E4-436A-9C82-9EB92CE2D533}"/>
              </a:ext>
            </a:extLst>
          </p:cNvPr>
          <p:cNvSpPr/>
          <p:nvPr/>
        </p:nvSpPr>
        <p:spPr>
          <a:xfrm>
            <a:off x="201561" y="208934"/>
            <a:ext cx="3942737" cy="648911"/>
          </a:xfrm>
          <a:prstGeom prst="homePlate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챗봇</a:t>
            </a:r>
            <a:r>
              <a:rPr lang="ko-KR" altLang="en-US" sz="2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C88A76A-F619-4409-954E-24B6E7CA3BF0}"/>
              </a:ext>
            </a:extLst>
          </p:cNvPr>
          <p:cNvGrpSpPr/>
          <p:nvPr/>
        </p:nvGrpSpPr>
        <p:grpSpPr>
          <a:xfrm>
            <a:off x="5481484" y="13551"/>
            <a:ext cx="1229032" cy="845575"/>
            <a:chOff x="5402826" y="0"/>
            <a:chExt cx="1229032" cy="845575"/>
          </a:xfrm>
        </p:grpSpPr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9482AAB9-22C6-4666-A739-7CAB45BC6949}"/>
                </a:ext>
              </a:extLst>
            </p:cNvPr>
            <p:cNvSpPr/>
            <p:nvPr/>
          </p:nvSpPr>
          <p:spPr>
            <a:xfrm rot="10800000">
              <a:off x="5402826" y="0"/>
              <a:ext cx="1229032" cy="845575"/>
            </a:xfrm>
            <a:prstGeom prst="triangle">
              <a:avLst/>
            </a:prstGeom>
            <a:solidFill>
              <a:srgbClr val="F8A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BD9010-1ABE-40CC-9111-BAA962E25CC6}"/>
                </a:ext>
              </a:extLst>
            </p:cNvPr>
            <p:cNvSpPr txBox="1"/>
            <p:nvPr/>
          </p:nvSpPr>
          <p:spPr>
            <a:xfrm>
              <a:off x="5717458" y="198794"/>
              <a:ext cx="5997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4</a:t>
              </a:r>
              <a:endParaRPr lang="ko-KR" alt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4" name="telegram_movie_bot">
            <a:hlinkClick r:id="" action="ppaction://media"/>
            <a:extLst>
              <a:ext uri="{FF2B5EF4-FFF2-40B4-BE49-F238E27FC236}">
                <a16:creationId xmlns:a16="http://schemas.microsoft.com/office/drawing/2014/main" id="{E9C2F82D-D29D-4F32-8DF6-4794C84240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9598" y="943790"/>
            <a:ext cx="7952803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2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0EE873-7EA7-4FE4-B7C9-823F4E552FEA}"/>
              </a:ext>
            </a:extLst>
          </p:cNvPr>
          <p:cNvSpPr/>
          <p:nvPr/>
        </p:nvSpPr>
        <p:spPr>
          <a:xfrm rot="5400000">
            <a:off x="5943292" y="2219327"/>
            <a:ext cx="7353300" cy="2914646"/>
          </a:xfrm>
          <a:prstGeom prst="rect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A88001D-1869-4799-B121-645105F5D504}"/>
              </a:ext>
            </a:extLst>
          </p:cNvPr>
          <p:cNvSpPr/>
          <p:nvPr/>
        </p:nvSpPr>
        <p:spPr>
          <a:xfrm>
            <a:off x="9020174" y="2774844"/>
            <a:ext cx="1199536" cy="1199535"/>
          </a:xfrm>
          <a:prstGeom prst="ellipse">
            <a:avLst/>
          </a:prstGeom>
          <a:solidFill>
            <a:srgbClr val="FEF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BFC94-0CB3-4C82-9802-A8CDDD13DD97}"/>
              </a:ext>
            </a:extLst>
          </p:cNvPr>
          <p:cNvSpPr txBox="1"/>
          <p:nvPr/>
        </p:nvSpPr>
        <p:spPr>
          <a:xfrm>
            <a:off x="2949678" y="2774844"/>
            <a:ext cx="54470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accent2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개선점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282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A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479A703-F588-45F9-9352-31BBAD8392E5}"/>
              </a:ext>
            </a:extLst>
          </p:cNvPr>
          <p:cNvSpPr/>
          <p:nvPr/>
        </p:nvSpPr>
        <p:spPr>
          <a:xfrm>
            <a:off x="201561" y="248264"/>
            <a:ext cx="11788878" cy="6361471"/>
          </a:xfrm>
          <a:prstGeom prst="rect">
            <a:avLst/>
          </a:prstGeom>
          <a:solidFill>
            <a:srgbClr val="FEF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600" dirty="0">
              <a:solidFill>
                <a:srgbClr val="E09E76"/>
              </a:solidFill>
            </a:endParaRPr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DE815E07-5DF1-44B3-9F97-A1B1464E0601}"/>
              </a:ext>
            </a:extLst>
          </p:cNvPr>
          <p:cNvSpPr/>
          <p:nvPr/>
        </p:nvSpPr>
        <p:spPr>
          <a:xfrm>
            <a:off x="201561" y="208934"/>
            <a:ext cx="3942737" cy="648911"/>
          </a:xfrm>
          <a:prstGeom prst="homePlate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번역 처리 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5732A491-A0F0-40E7-9F17-402FC1784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367" y="1493044"/>
            <a:ext cx="9999406" cy="33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5996D45-EC9E-44C9-92C2-2B1104080315}"/>
              </a:ext>
            </a:extLst>
          </p:cNvPr>
          <p:cNvGrpSpPr/>
          <p:nvPr/>
        </p:nvGrpSpPr>
        <p:grpSpPr>
          <a:xfrm>
            <a:off x="5481484" y="13551"/>
            <a:ext cx="1229032" cy="845575"/>
            <a:chOff x="5402826" y="0"/>
            <a:chExt cx="1229032" cy="845575"/>
          </a:xfrm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8F2E8BE5-BC67-4730-82D5-C9147AA122EF}"/>
                </a:ext>
              </a:extLst>
            </p:cNvPr>
            <p:cNvSpPr/>
            <p:nvPr/>
          </p:nvSpPr>
          <p:spPr>
            <a:xfrm rot="10800000">
              <a:off x="5402826" y="0"/>
              <a:ext cx="1229032" cy="845575"/>
            </a:xfrm>
            <a:prstGeom prst="triangle">
              <a:avLst/>
            </a:prstGeom>
            <a:solidFill>
              <a:srgbClr val="F8A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BC8983-E3F3-4276-BD35-788F1FDAA148}"/>
                </a:ext>
              </a:extLst>
            </p:cNvPr>
            <p:cNvSpPr txBox="1"/>
            <p:nvPr/>
          </p:nvSpPr>
          <p:spPr>
            <a:xfrm>
              <a:off x="5717458" y="198794"/>
              <a:ext cx="5997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5</a:t>
              </a:r>
              <a:endParaRPr lang="ko-KR" alt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14342" name="Picture 6">
            <a:extLst>
              <a:ext uri="{FF2B5EF4-FFF2-40B4-BE49-F238E27FC236}">
                <a16:creationId xmlns:a16="http://schemas.microsoft.com/office/drawing/2014/main" id="{2C772D3B-E217-4BDC-977F-8FC6E9790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6530">
            <a:off x="1422552" y="1207234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41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0EE873-7EA7-4FE4-B7C9-823F4E552FEA}"/>
              </a:ext>
            </a:extLst>
          </p:cNvPr>
          <p:cNvSpPr/>
          <p:nvPr/>
        </p:nvSpPr>
        <p:spPr>
          <a:xfrm rot="5400000">
            <a:off x="5943292" y="2219327"/>
            <a:ext cx="7353300" cy="2914646"/>
          </a:xfrm>
          <a:prstGeom prst="rect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BFC94-0CB3-4C82-9802-A8CDDD13DD97}"/>
              </a:ext>
            </a:extLst>
          </p:cNvPr>
          <p:cNvSpPr txBox="1"/>
          <p:nvPr/>
        </p:nvSpPr>
        <p:spPr>
          <a:xfrm>
            <a:off x="2949678" y="2774844"/>
            <a:ext cx="54470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accent2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고맙습니다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807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A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0A3B14-D46E-47EF-8759-3E0898A24290}"/>
              </a:ext>
            </a:extLst>
          </p:cNvPr>
          <p:cNvSpPr/>
          <p:nvPr/>
        </p:nvSpPr>
        <p:spPr>
          <a:xfrm>
            <a:off x="0" y="248264"/>
            <a:ext cx="12192000" cy="6609736"/>
          </a:xfrm>
          <a:prstGeom prst="rect">
            <a:avLst/>
          </a:prstGeom>
          <a:solidFill>
            <a:srgbClr val="FEF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600" dirty="0">
              <a:solidFill>
                <a:srgbClr val="E09E76"/>
              </a:solidFill>
            </a:endParaRPr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D7374C13-FD5D-4490-B212-436FB7F77FA6}"/>
              </a:ext>
            </a:extLst>
          </p:cNvPr>
          <p:cNvSpPr/>
          <p:nvPr/>
        </p:nvSpPr>
        <p:spPr>
          <a:xfrm>
            <a:off x="883920" y="5225314"/>
            <a:ext cx="2783840" cy="648911"/>
          </a:xfrm>
          <a:prstGeom prst="homePlate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니즈 파악</a:t>
            </a: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EA884841-51CB-4E87-9DD1-0FFB87B8E135}"/>
              </a:ext>
            </a:extLst>
          </p:cNvPr>
          <p:cNvSpPr/>
          <p:nvPr/>
        </p:nvSpPr>
        <p:spPr>
          <a:xfrm>
            <a:off x="4851360" y="5225313"/>
            <a:ext cx="2783840" cy="648911"/>
          </a:xfrm>
          <a:prstGeom prst="homePlate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인사이드 도출</a:t>
            </a: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F93AF76F-4916-45FE-9811-F7EA1E26A87C}"/>
              </a:ext>
            </a:extLst>
          </p:cNvPr>
          <p:cNvSpPr/>
          <p:nvPr/>
        </p:nvSpPr>
        <p:spPr>
          <a:xfrm>
            <a:off x="8751805" y="5225312"/>
            <a:ext cx="3011403" cy="648911"/>
          </a:xfrm>
          <a:prstGeom prst="homePlate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서비스 구축</a:t>
            </a:r>
          </a:p>
        </p:txBody>
      </p:sp>
      <p:pic>
        <p:nvPicPr>
          <p:cNvPr id="25" name="그래픽 24" descr="질문">
            <a:extLst>
              <a:ext uri="{FF2B5EF4-FFF2-40B4-BE49-F238E27FC236}">
                <a16:creationId xmlns:a16="http://schemas.microsoft.com/office/drawing/2014/main" id="{20FB8674-A5A7-4F8A-B517-56C043024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1811" y="2041775"/>
            <a:ext cx="2857130" cy="2857130"/>
          </a:xfrm>
          <a:prstGeom prst="rect">
            <a:avLst/>
          </a:prstGeom>
        </p:spPr>
      </p:pic>
      <p:pic>
        <p:nvPicPr>
          <p:cNvPr id="27" name="그래픽 26" descr="전구 및 기어 ">
            <a:extLst>
              <a:ext uri="{FF2B5EF4-FFF2-40B4-BE49-F238E27FC236}">
                <a16:creationId xmlns:a16="http://schemas.microsoft.com/office/drawing/2014/main" id="{353B1641-879C-4B8C-AE68-F0F15E36B8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038172" y="2372892"/>
            <a:ext cx="2413819" cy="2413819"/>
          </a:xfrm>
          <a:prstGeom prst="rect">
            <a:avLst/>
          </a:prstGeom>
        </p:spPr>
      </p:pic>
      <p:pic>
        <p:nvPicPr>
          <p:cNvPr id="29" name="그래픽 28" descr="동전">
            <a:extLst>
              <a:ext uri="{FF2B5EF4-FFF2-40B4-BE49-F238E27FC236}">
                <a16:creationId xmlns:a16="http://schemas.microsoft.com/office/drawing/2014/main" id="{F5658C58-5103-4924-9BE6-EFFFA8A574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040760" y="2651741"/>
            <a:ext cx="2191505" cy="21915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2E87EE-AA08-4428-9032-EBB5213B5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561" y="690715"/>
            <a:ext cx="5398608" cy="42131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574447-A381-4889-88FA-61DE1FF334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2121" y="1194623"/>
            <a:ext cx="5988318" cy="5415112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D0382451-8BC0-4770-914D-FB1DF66661FD}"/>
              </a:ext>
            </a:extLst>
          </p:cNvPr>
          <p:cNvGrpSpPr/>
          <p:nvPr/>
        </p:nvGrpSpPr>
        <p:grpSpPr>
          <a:xfrm>
            <a:off x="5481484" y="13551"/>
            <a:ext cx="1229032" cy="845575"/>
            <a:chOff x="5402826" y="0"/>
            <a:chExt cx="1229032" cy="845575"/>
          </a:xfrm>
        </p:grpSpPr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8025377B-ACFA-42A4-BF66-86EB94974C70}"/>
                </a:ext>
              </a:extLst>
            </p:cNvPr>
            <p:cNvSpPr/>
            <p:nvPr/>
          </p:nvSpPr>
          <p:spPr>
            <a:xfrm rot="10800000">
              <a:off x="5402826" y="0"/>
              <a:ext cx="1229032" cy="845575"/>
            </a:xfrm>
            <a:prstGeom prst="triangle">
              <a:avLst/>
            </a:prstGeom>
            <a:solidFill>
              <a:srgbClr val="F8A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423E55-1E72-415E-8A15-4B66C4C6A2F3}"/>
                </a:ext>
              </a:extLst>
            </p:cNvPr>
            <p:cNvSpPr txBox="1"/>
            <p:nvPr/>
          </p:nvSpPr>
          <p:spPr>
            <a:xfrm>
              <a:off x="5717458" y="198794"/>
              <a:ext cx="5997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1</a:t>
              </a:r>
              <a:endParaRPr lang="ko-KR" alt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380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A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E6CA93-E20C-48CE-8FE4-BFD9F0F40027}"/>
              </a:ext>
            </a:extLst>
          </p:cNvPr>
          <p:cNvSpPr/>
          <p:nvPr/>
        </p:nvSpPr>
        <p:spPr>
          <a:xfrm>
            <a:off x="201561" y="248264"/>
            <a:ext cx="11788878" cy="6361471"/>
          </a:xfrm>
          <a:prstGeom prst="rect">
            <a:avLst/>
          </a:prstGeom>
          <a:solidFill>
            <a:srgbClr val="FEF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600" dirty="0">
              <a:solidFill>
                <a:srgbClr val="E09E7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345D0E-04FD-49A0-AB62-B44940113330}"/>
              </a:ext>
            </a:extLst>
          </p:cNvPr>
          <p:cNvSpPr txBox="1"/>
          <p:nvPr/>
        </p:nvSpPr>
        <p:spPr>
          <a:xfrm>
            <a:off x="902644" y="1229037"/>
            <a:ext cx="8595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1. </a:t>
            </a:r>
            <a:r>
              <a:rPr lang="ko-KR" altLang="en-US" sz="2800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감정 분류 </a:t>
            </a:r>
            <a:r>
              <a:rPr lang="en-US" altLang="ko-KR" sz="2800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(Sentiment Classification)</a:t>
            </a:r>
            <a:endParaRPr lang="ko-KR" altLang="en-US" sz="2800" dirty="0">
              <a:solidFill>
                <a:srgbClr val="C000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C994C-9E07-4660-BBF2-889422679CAA}"/>
              </a:ext>
            </a:extLst>
          </p:cNvPr>
          <p:cNvSpPr txBox="1"/>
          <p:nvPr/>
        </p:nvSpPr>
        <p:spPr>
          <a:xfrm>
            <a:off x="902644" y="2000521"/>
            <a:ext cx="9008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문서 또는 문장의 의미가 감정적 분류 범주 중 어디에 속하는지를 예측하는 것을 목표</a:t>
            </a:r>
          </a:p>
        </p:txBody>
      </p:sp>
      <p:grpSp>
        <p:nvGrpSpPr>
          <p:cNvPr id="27" name="그룹 1003">
            <a:extLst>
              <a:ext uri="{FF2B5EF4-FFF2-40B4-BE49-F238E27FC236}">
                <a16:creationId xmlns:a16="http://schemas.microsoft.com/office/drawing/2014/main" id="{B535B676-CC4B-460A-9F7A-C69933F689D9}"/>
              </a:ext>
            </a:extLst>
          </p:cNvPr>
          <p:cNvGrpSpPr/>
          <p:nvPr/>
        </p:nvGrpSpPr>
        <p:grpSpPr>
          <a:xfrm>
            <a:off x="10317980" y="422788"/>
            <a:ext cx="748432" cy="720210"/>
            <a:chOff x="13102311" y="2399409"/>
            <a:chExt cx="748432" cy="720210"/>
          </a:xfrm>
        </p:grpSpPr>
        <p:pic>
          <p:nvPicPr>
            <p:cNvPr id="28" name="Object 10">
              <a:extLst>
                <a:ext uri="{FF2B5EF4-FFF2-40B4-BE49-F238E27FC236}">
                  <a16:creationId xmlns:a16="http://schemas.microsoft.com/office/drawing/2014/main" id="{54FC8D78-B13D-4EF8-885D-16BD2D669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02311" y="2399409"/>
              <a:ext cx="748432" cy="720210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1975276-E257-408E-920E-ED9A976F818F}"/>
              </a:ext>
            </a:extLst>
          </p:cNvPr>
          <p:cNvSpPr txBox="1"/>
          <p:nvPr/>
        </p:nvSpPr>
        <p:spPr>
          <a:xfrm>
            <a:off x="5717458" y="238122"/>
            <a:ext cx="599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ko-KR" altLang="en-US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8AEB9-6E6F-47E9-B104-2B5BD1239728}"/>
              </a:ext>
            </a:extLst>
          </p:cNvPr>
          <p:cNvSpPr txBox="1"/>
          <p:nvPr/>
        </p:nvSpPr>
        <p:spPr>
          <a:xfrm>
            <a:off x="902645" y="3070584"/>
            <a:ext cx="3773264" cy="4129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“</a:t>
            </a:r>
            <a:r>
              <a:rPr lang="ko-KR" altLang="en-US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너무 즐거운 하루였습니다</a:t>
            </a:r>
            <a:r>
              <a:rPr lang="en-US" altLang="ko-KR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“</a:t>
            </a:r>
          </a:p>
          <a:p>
            <a:pPr algn="ctr">
              <a:lnSpc>
                <a:spcPct val="250000"/>
              </a:lnSpc>
            </a:pPr>
            <a:r>
              <a:rPr lang="en-US" altLang="ko-KR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“</a:t>
            </a:r>
            <a:r>
              <a:rPr lang="ko-KR" altLang="en-US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보자 마자 두려움이 느껴졌습니다</a:t>
            </a:r>
            <a:r>
              <a:rPr lang="en-US" altLang="ko-KR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.“</a:t>
            </a:r>
          </a:p>
          <a:p>
            <a:pPr algn="ctr">
              <a:lnSpc>
                <a:spcPct val="250000"/>
              </a:lnSpc>
            </a:pPr>
            <a:r>
              <a:rPr lang="en-US" altLang="ko-KR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“</a:t>
            </a:r>
            <a:r>
              <a:rPr lang="ko-KR" altLang="en-US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너무 슬퍼 먹먹해 졌습니다</a:t>
            </a:r>
            <a:r>
              <a:rPr lang="en-US" altLang="ko-KR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“</a:t>
            </a:r>
          </a:p>
          <a:p>
            <a:pPr algn="ctr">
              <a:lnSpc>
                <a:spcPct val="250000"/>
              </a:lnSpc>
            </a:pPr>
            <a:r>
              <a:rPr lang="en-US" altLang="ko-KR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“</a:t>
            </a:r>
            <a:r>
              <a:rPr lang="ko-KR" altLang="en-US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오늘이 마지막 날이라 너무 아쉽습니다</a:t>
            </a:r>
            <a:r>
              <a:rPr lang="en-US" altLang="ko-KR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＂</a:t>
            </a:r>
            <a:endParaRPr lang="ko-KR" altLang="en-US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algn="ctr">
              <a:lnSpc>
                <a:spcPct val="250000"/>
              </a:lnSpc>
            </a:pPr>
            <a:endParaRPr lang="ko-KR" altLang="en-US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algn="ctr">
              <a:lnSpc>
                <a:spcPct val="250000"/>
              </a:lnSpc>
            </a:pPr>
            <a:endParaRPr lang="ko-KR" altLang="en-US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DD4D10-00DE-4881-A3E9-A50D57A82EE4}"/>
              </a:ext>
            </a:extLst>
          </p:cNvPr>
          <p:cNvSpPr txBox="1"/>
          <p:nvPr/>
        </p:nvSpPr>
        <p:spPr>
          <a:xfrm>
            <a:off x="4903281" y="3070584"/>
            <a:ext cx="3474720" cy="274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긍정 </a:t>
            </a:r>
            <a:r>
              <a:rPr lang="en-US" altLang="ko-KR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0.9 / </a:t>
            </a:r>
            <a:r>
              <a:rPr lang="ko-KR" altLang="en-US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부정 </a:t>
            </a:r>
            <a:r>
              <a:rPr lang="en-US" altLang="ko-KR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0.01</a:t>
            </a:r>
            <a:endParaRPr lang="ko-KR" altLang="en-US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긍정 </a:t>
            </a:r>
            <a:r>
              <a:rPr lang="en-US" altLang="ko-KR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0.01 / </a:t>
            </a:r>
            <a:r>
              <a:rPr lang="ko-KR" altLang="en-US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부정 </a:t>
            </a:r>
            <a:r>
              <a:rPr lang="en-US" altLang="ko-KR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0.93</a:t>
            </a:r>
            <a:endParaRPr lang="ko-KR" altLang="en-US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긍정</a:t>
            </a:r>
            <a:r>
              <a:rPr lang="en-US" altLang="ko-KR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0.01 / </a:t>
            </a:r>
            <a:r>
              <a:rPr lang="ko-KR" altLang="en-US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슬픔 </a:t>
            </a:r>
            <a:r>
              <a:rPr lang="en-US" altLang="ko-KR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0.93</a:t>
            </a:r>
          </a:p>
          <a:p>
            <a:pPr algn="ctr">
              <a:lnSpc>
                <a:spcPct val="250000"/>
              </a:lnSpc>
            </a:pPr>
            <a:r>
              <a:rPr lang="ko-KR" altLang="en-US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긍정 </a:t>
            </a:r>
            <a:r>
              <a:rPr lang="en-US" altLang="ko-KR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0.3 / </a:t>
            </a:r>
            <a:r>
              <a:rPr lang="ko-KR" altLang="en-US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부정 </a:t>
            </a:r>
            <a:r>
              <a:rPr lang="en-US" altLang="ko-KR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0.7</a:t>
            </a:r>
            <a:endParaRPr lang="ko-KR" altLang="en-US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9D96E4-F652-4061-BA98-AEF9E7B3180A}"/>
              </a:ext>
            </a:extLst>
          </p:cNvPr>
          <p:cNvSpPr txBox="1"/>
          <p:nvPr/>
        </p:nvSpPr>
        <p:spPr>
          <a:xfrm>
            <a:off x="9308056" y="3070584"/>
            <a:ext cx="1223286" cy="2758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긍정</a:t>
            </a:r>
          </a:p>
          <a:p>
            <a:pPr algn="ctr">
              <a:lnSpc>
                <a:spcPct val="250000"/>
              </a:lnSpc>
            </a:pP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부정</a:t>
            </a:r>
          </a:p>
          <a:p>
            <a:pPr algn="ctr">
              <a:lnSpc>
                <a:spcPct val="250000"/>
              </a:lnSpc>
            </a:pP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중립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부정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80B58DA-0E23-4C59-B199-E27EA33026FB}"/>
              </a:ext>
            </a:extLst>
          </p:cNvPr>
          <p:cNvGrpSpPr/>
          <p:nvPr/>
        </p:nvGrpSpPr>
        <p:grpSpPr>
          <a:xfrm>
            <a:off x="5481484" y="13551"/>
            <a:ext cx="1229032" cy="845575"/>
            <a:chOff x="5402826" y="0"/>
            <a:chExt cx="1229032" cy="845575"/>
          </a:xfrm>
        </p:grpSpPr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0072E61D-6DF5-484E-B55E-63FDBC090B30}"/>
                </a:ext>
              </a:extLst>
            </p:cNvPr>
            <p:cNvSpPr/>
            <p:nvPr/>
          </p:nvSpPr>
          <p:spPr>
            <a:xfrm rot="10800000">
              <a:off x="5402826" y="0"/>
              <a:ext cx="1229032" cy="845575"/>
            </a:xfrm>
            <a:prstGeom prst="triangle">
              <a:avLst/>
            </a:prstGeom>
            <a:solidFill>
              <a:srgbClr val="F8A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E17BD4-456C-4075-A6B5-9415504A389D}"/>
                </a:ext>
              </a:extLst>
            </p:cNvPr>
            <p:cNvSpPr txBox="1"/>
            <p:nvPr/>
          </p:nvSpPr>
          <p:spPr>
            <a:xfrm>
              <a:off x="5717458" y="198794"/>
              <a:ext cx="5997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1</a:t>
              </a:r>
              <a:endParaRPr lang="ko-KR" alt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732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0EE873-7EA7-4FE4-B7C9-823F4E552FEA}"/>
              </a:ext>
            </a:extLst>
          </p:cNvPr>
          <p:cNvSpPr/>
          <p:nvPr/>
        </p:nvSpPr>
        <p:spPr>
          <a:xfrm rot="5400000">
            <a:off x="5943292" y="2219327"/>
            <a:ext cx="7353300" cy="2914646"/>
          </a:xfrm>
          <a:prstGeom prst="rect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A88001D-1869-4799-B121-645105F5D504}"/>
              </a:ext>
            </a:extLst>
          </p:cNvPr>
          <p:cNvSpPr/>
          <p:nvPr/>
        </p:nvSpPr>
        <p:spPr>
          <a:xfrm>
            <a:off x="9092910" y="2692739"/>
            <a:ext cx="1199536" cy="1199535"/>
          </a:xfrm>
          <a:prstGeom prst="ellipse">
            <a:avLst/>
          </a:prstGeom>
          <a:solidFill>
            <a:srgbClr val="FEF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BFC94-0CB3-4C82-9802-A8CDDD13DD97}"/>
              </a:ext>
            </a:extLst>
          </p:cNvPr>
          <p:cNvSpPr txBox="1"/>
          <p:nvPr/>
        </p:nvSpPr>
        <p:spPr>
          <a:xfrm>
            <a:off x="1582994" y="2784676"/>
            <a:ext cx="54470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accent2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데이터 </a:t>
            </a:r>
            <a:r>
              <a:rPr lang="ko-KR" altLang="en-US" sz="6000" dirty="0" err="1">
                <a:solidFill>
                  <a:schemeClr val="accent2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전처리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533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A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479A703-F588-45F9-9352-31BBAD8392E5}"/>
              </a:ext>
            </a:extLst>
          </p:cNvPr>
          <p:cNvSpPr/>
          <p:nvPr/>
        </p:nvSpPr>
        <p:spPr>
          <a:xfrm>
            <a:off x="201561" y="248264"/>
            <a:ext cx="11788878" cy="6361471"/>
          </a:xfrm>
          <a:prstGeom prst="rect">
            <a:avLst/>
          </a:prstGeom>
          <a:solidFill>
            <a:srgbClr val="FEF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600" dirty="0">
              <a:solidFill>
                <a:srgbClr val="E09E76"/>
              </a:solidFill>
            </a:endParaRPr>
          </a:p>
        </p:txBody>
      </p:sp>
      <p:grpSp>
        <p:nvGrpSpPr>
          <p:cNvPr id="27" name="그룹 1003">
            <a:extLst>
              <a:ext uri="{FF2B5EF4-FFF2-40B4-BE49-F238E27FC236}">
                <a16:creationId xmlns:a16="http://schemas.microsoft.com/office/drawing/2014/main" id="{B535B676-CC4B-460A-9F7A-C69933F689D9}"/>
              </a:ext>
            </a:extLst>
          </p:cNvPr>
          <p:cNvGrpSpPr/>
          <p:nvPr/>
        </p:nvGrpSpPr>
        <p:grpSpPr>
          <a:xfrm>
            <a:off x="10317980" y="422788"/>
            <a:ext cx="748432" cy="720210"/>
            <a:chOff x="13102311" y="2399409"/>
            <a:chExt cx="748432" cy="720210"/>
          </a:xfrm>
        </p:grpSpPr>
        <p:pic>
          <p:nvPicPr>
            <p:cNvPr id="28" name="Object 10">
              <a:extLst>
                <a:ext uri="{FF2B5EF4-FFF2-40B4-BE49-F238E27FC236}">
                  <a16:creationId xmlns:a16="http://schemas.microsoft.com/office/drawing/2014/main" id="{54FC8D78-B13D-4EF8-885D-16BD2D669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02311" y="2399409"/>
              <a:ext cx="748432" cy="720210"/>
            </a:xfrm>
            <a:prstGeom prst="rect">
              <a:avLst/>
            </a:prstGeom>
          </p:spPr>
        </p:pic>
      </p:grp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A81D1CF5-1689-4392-9992-CDD84AB4CCEE}"/>
              </a:ext>
            </a:extLst>
          </p:cNvPr>
          <p:cNvSpPr/>
          <p:nvPr/>
        </p:nvSpPr>
        <p:spPr>
          <a:xfrm>
            <a:off x="201561" y="208934"/>
            <a:ext cx="4591870" cy="648911"/>
          </a:xfrm>
          <a:prstGeom prst="homePlate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우리가 사용한 대표적 모듈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990B56-8ED0-416E-95CF-24512089EC5D}"/>
              </a:ext>
            </a:extLst>
          </p:cNvPr>
          <p:cNvSpPr txBox="1"/>
          <p:nvPr/>
        </p:nvSpPr>
        <p:spPr>
          <a:xfrm>
            <a:off x="902644" y="1361117"/>
            <a:ext cx="91655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1. </a:t>
            </a:r>
            <a:r>
              <a:rPr lang="en-US" altLang="ko-KR" sz="2800" dirty="0" err="1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KoNLPy</a:t>
            </a:r>
            <a:endParaRPr lang="ko-KR" altLang="en-US" sz="2800" dirty="0">
              <a:solidFill>
                <a:srgbClr val="C000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4E7DB7-2599-4E88-82AD-AE6CF75F7E75}"/>
              </a:ext>
            </a:extLst>
          </p:cNvPr>
          <p:cNvSpPr txBox="1"/>
          <p:nvPr/>
        </p:nvSpPr>
        <p:spPr>
          <a:xfrm>
            <a:off x="1352591" y="20831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1252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한국어 정보 처리를 위한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형태소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추출기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0849A-B67F-4FE9-B7F7-19D5DA4FB8B9}"/>
              </a:ext>
            </a:extLst>
          </p:cNvPr>
          <p:cNvSpPr txBox="1"/>
          <p:nvPr/>
        </p:nvSpPr>
        <p:spPr>
          <a:xfrm>
            <a:off x="1352591" y="2575398"/>
            <a:ext cx="8829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띄어쓰기 알고리즘과 정규화를 이용해서 맞춤법이 틀린 문장도 고쳐주면서 </a:t>
            </a:r>
            <a:endParaRPr lang="en-US" altLang="ko-KR" b="0" i="0" dirty="0">
              <a:solidFill>
                <a:srgbClr val="212529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형태소 분석과 품사를 분류해주는 여러 클래스를 제공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9A3AD-40A1-4DF7-8AF0-807322907C24}"/>
              </a:ext>
            </a:extLst>
          </p:cNvPr>
          <p:cNvSpPr txBox="1"/>
          <p:nvPr/>
        </p:nvSpPr>
        <p:spPr>
          <a:xfrm>
            <a:off x="902644" y="3860976"/>
            <a:ext cx="8595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en-US" altLang="ko-KR" sz="2800" dirty="0" err="1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WordNetLemmatizer</a:t>
            </a:r>
            <a:endParaRPr lang="ko-KR" altLang="en-US" sz="2800" dirty="0">
              <a:solidFill>
                <a:srgbClr val="C000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6B0473-F53C-4D42-9F39-EB80EB46287D}"/>
              </a:ext>
            </a:extLst>
          </p:cNvPr>
          <p:cNvSpPr txBox="1"/>
          <p:nvPr/>
        </p:nvSpPr>
        <p:spPr>
          <a:xfrm>
            <a:off x="1352591" y="4545060"/>
            <a:ext cx="93013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021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영어 타입의 </a:t>
            </a:r>
            <a:r>
              <a:rPr lang="ko-KR" alt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표제어 </a:t>
            </a:r>
            <a:r>
              <a:rPr lang="ko-KR" altLang="en-US" b="0" i="0" dirty="0" err="1">
                <a:solidFill>
                  <a:schemeClr val="accent4">
                    <a:lumMod val="5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추출기</a:t>
            </a:r>
            <a:endParaRPr lang="en-US" altLang="ko-KR" b="0" i="0" dirty="0">
              <a:solidFill>
                <a:schemeClr val="accent4">
                  <a:lumMod val="5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dirty="0">
              <a:solidFill>
                <a:srgbClr val="20212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표제어 추출은 단어들이 다른 형태를 가지더라도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 뿌리 단어를 찾아가서 단어의 개수를 </a:t>
            </a:r>
            <a:endParaRPr lang="en-US" altLang="ko-KR" b="0" i="0" dirty="0">
              <a:solidFill>
                <a:srgbClr val="0000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줄일 수 있는지 판단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예를 들어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am, are, is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서로 다른 스펠링이지만 그 </a:t>
            </a:r>
            <a:r>
              <a:rPr lang="ko-KR" altLang="en-US" b="0" i="0" dirty="0">
                <a:solidFill>
                  <a:schemeClr val="accent4">
                    <a:lumMod val="5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뿌리 단어는 </a:t>
            </a:r>
            <a:r>
              <a:rPr lang="en-US" altLang="ko-KR" b="0" i="0" dirty="0">
                <a:solidFill>
                  <a:schemeClr val="accent4">
                    <a:lumMod val="5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단어들의 표제어는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FA13D55-1BA5-4AF5-A8B6-C5452BCD4C35}"/>
              </a:ext>
            </a:extLst>
          </p:cNvPr>
          <p:cNvGrpSpPr/>
          <p:nvPr/>
        </p:nvGrpSpPr>
        <p:grpSpPr>
          <a:xfrm>
            <a:off x="5481484" y="13551"/>
            <a:ext cx="1229032" cy="845575"/>
            <a:chOff x="5402826" y="0"/>
            <a:chExt cx="1229032" cy="845575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AD313DD8-D4F9-4B2E-AA3C-74F210A82340}"/>
                </a:ext>
              </a:extLst>
            </p:cNvPr>
            <p:cNvSpPr/>
            <p:nvPr/>
          </p:nvSpPr>
          <p:spPr>
            <a:xfrm rot="10800000">
              <a:off x="5402826" y="0"/>
              <a:ext cx="1229032" cy="845575"/>
            </a:xfrm>
            <a:prstGeom prst="triangle">
              <a:avLst/>
            </a:prstGeom>
            <a:solidFill>
              <a:srgbClr val="F8A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378B17-562D-4D32-830B-A892BF39C6B8}"/>
                </a:ext>
              </a:extLst>
            </p:cNvPr>
            <p:cNvSpPr txBox="1"/>
            <p:nvPr/>
          </p:nvSpPr>
          <p:spPr>
            <a:xfrm>
              <a:off x="5717458" y="198794"/>
              <a:ext cx="5997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2</a:t>
              </a:r>
              <a:endParaRPr lang="ko-KR" alt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22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A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479A703-F588-45F9-9352-31BBAD8392E5}"/>
              </a:ext>
            </a:extLst>
          </p:cNvPr>
          <p:cNvSpPr/>
          <p:nvPr/>
        </p:nvSpPr>
        <p:spPr>
          <a:xfrm>
            <a:off x="201561" y="248264"/>
            <a:ext cx="11788878" cy="6361471"/>
          </a:xfrm>
          <a:prstGeom prst="rect">
            <a:avLst/>
          </a:prstGeom>
          <a:solidFill>
            <a:srgbClr val="FEF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600" dirty="0">
              <a:solidFill>
                <a:srgbClr val="E09E76"/>
              </a:solidFill>
            </a:endParaRPr>
          </a:p>
        </p:txBody>
      </p:sp>
      <p:grpSp>
        <p:nvGrpSpPr>
          <p:cNvPr id="27" name="그룹 1003">
            <a:extLst>
              <a:ext uri="{FF2B5EF4-FFF2-40B4-BE49-F238E27FC236}">
                <a16:creationId xmlns:a16="http://schemas.microsoft.com/office/drawing/2014/main" id="{B535B676-CC4B-460A-9F7A-C69933F689D9}"/>
              </a:ext>
            </a:extLst>
          </p:cNvPr>
          <p:cNvGrpSpPr/>
          <p:nvPr/>
        </p:nvGrpSpPr>
        <p:grpSpPr>
          <a:xfrm>
            <a:off x="10317980" y="422788"/>
            <a:ext cx="748432" cy="720210"/>
            <a:chOff x="13102311" y="2399409"/>
            <a:chExt cx="748432" cy="720210"/>
          </a:xfrm>
        </p:grpSpPr>
        <p:pic>
          <p:nvPicPr>
            <p:cNvPr id="28" name="Object 10">
              <a:extLst>
                <a:ext uri="{FF2B5EF4-FFF2-40B4-BE49-F238E27FC236}">
                  <a16:creationId xmlns:a16="http://schemas.microsoft.com/office/drawing/2014/main" id="{54FC8D78-B13D-4EF8-885D-16BD2D669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02311" y="2399409"/>
              <a:ext cx="748432" cy="720210"/>
            </a:xfrm>
            <a:prstGeom prst="rect">
              <a:avLst/>
            </a:prstGeom>
          </p:spPr>
        </p:pic>
      </p:grp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A81D1CF5-1689-4392-9992-CDD84AB4CCEE}"/>
              </a:ext>
            </a:extLst>
          </p:cNvPr>
          <p:cNvSpPr/>
          <p:nvPr/>
        </p:nvSpPr>
        <p:spPr>
          <a:xfrm>
            <a:off x="201561" y="208934"/>
            <a:ext cx="4591870" cy="648911"/>
          </a:xfrm>
          <a:prstGeom prst="homePlate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우리가 사용한 대표적 모듈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990B56-8ED0-416E-95CF-24512089EC5D}"/>
              </a:ext>
            </a:extLst>
          </p:cNvPr>
          <p:cNvSpPr txBox="1"/>
          <p:nvPr/>
        </p:nvSpPr>
        <p:spPr>
          <a:xfrm>
            <a:off x="902644" y="1361117"/>
            <a:ext cx="91655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3. Tokenizer</a:t>
            </a:r>
            <a:endParaRPr lang="ko-KR" altLang="en-US" sz="2800" dirty="0">
              <a:solidFill>
                <a:srgbClr val="C000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4E7DB7-2599-4E88-82AD-AE6CF75F7E75}"/>
              </a:ext>
            </a:extLst>
          </p:cNvPr>
          <p:cNvSpPr txBox="1"/>
          <p:nvPr/>
        </p:nvSpPr>
        <p:spPr>
          <a:xfrm>
            <a:off x="1352591" y="208313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단어에 정수를 부여하는 과정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빈도수 순으로 정렬한 단어 집합을 만들어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b="1" dirty="0">
                <a:solidFill>
                  <a:schemeClr val="accent4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빈도수가 높은 순서대로 정수를 부여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9A3AD-40A1-4DF7-8AF0-807322907C24}"/>
              </a:ext>
            </a:extLst>
          </p:cNvPr>
          <p:cNvSpPr txBox="1"/>
          <p:nvPr/>
        </p:nvSpPr>
        <p:spPr>
          <a:xfrm>
            <a:off x="902644" y="4319178"/>
            <a:ext cx="8595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4. </a:t>
            </a:r>
            <a:r>
              <a:rPr lang="en-US" altLang="ko-KR" sz="2800" dirty="0" err="1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pad_sequence</a:t>
            </a:r>
            <a:endParaRPr lang="ko-KR" altLang="en-US" sz="2800" dirty="0">
              <a:solidFill>
                <a:srgbClr val="C000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6B0473-F53C-4D42-9F39-EB80EB46287D}"/>
              </a:ext>
            </a:extLst>
          </p:cNvPr>
          <p:cNvSpPr txBox="1"/>
          <p:nvPr/>
        </p:nvSpPr>
        <p:spPr>
          <a:xfrm>
            <a:off x="1352591" y="5127551"/>
            <a:ext cx="9301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문자열의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길이를</a:t>
            </a:r>
            <a:r>
              <a:rPr lang="ko-KR" altLang="en-US" dirty="0">
                <a:solidFill>
                  <a:srgbClr val="2021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일정하게</a:t>
            </a:r>
            <a:r>
              <a:rPr lang="ko-KR" altLang="en-US" dirty="0">
                <a:solidFill>
                  <a:srgbClr val="2021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맞춰 주기 위하여 사용하는 모듈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FA13D55-1BA5-4AF5-A8B6-C5452BCD4C35}"/>
              </a:ext>
            </a:extLst>
          </p:cNvPr>
          <p:cNvGrpSpPr/>
          <p:nvPr/>
        </p:nvGrpSpPr>
        <p:grpSpPr>
          <a:xfrm>
            <a:off x="5481484" y="13551"/>
            <a:ext cx="1229032" cy="845575"/>
            <a:chOff x="5402826" y="0"/>
            <a:chExt cx="1229032" cy="845575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AD313DD8-D4F9-4B2E-AA3C-74F210A82340}"/>
                </a:ext>
              </a:extLst>
            </p:cNvPr>
            <p:cNvSpPr/>
            <p:nvPr/>
          </p:nvSpPr>
          <p:spPr>
            <a:xfrm rot="10800000">
              <a:off x="5402826" y="0"/>
              <a:ext cx="1229032" cy="845575"/>
            </a:xfrm>
            <a:prstGeom prst="triangle">
              <a:avLst/>
            </a:prstGeom>
            <a:solidFill>
              <a:srgbClr val="F8A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378B17-562D-4D32-830B-A892BF39C6B8}"/>
                </a:ext>
              </a:extLst>
            </p:cNvPr>
            <p:cNvSpPr txBox="1"/>
            <p:nvPr/>
          </p:nvSpPr>
          <p:spPr>
            <a:xfrm>
              <a:off x="5717458" y="198794"/>
              <a:ext cx="5997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2</a:t>
              </a:r>
              <a:endParaRPr lang="ko-KR" alt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035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A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479A703-F588-45F9-9352-31BBAD8392E5}"/>
              </a:ext>
            </a:extLst>
          </p:cNvPr>
          <p:cNvSpPr/>
          <p:nvPr/>
        </p:nvSpPr>
        <p:spPr>
          <a:xfrm>
            <a:off x="201561" y="248264"/>
            <a:ext cx="11788878" cy="6361471"/>
          </a:xfrm>
          <a:prstGeom prst="rect">
            <a:avLst/>
          </a:prstGeom>
          <a:solidFill>
            <a:srgbClr val="FEF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600" dirty="0">
              <a:solidFill>
                <a:srgbClr val="E09E76"/>
              </a:solidFill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271E3156-2C46-4B66-8CC0-9E8434EC0B6F}"/>
              </a:ext>
            </a:extLst>
          </p:cNvPr>
          <p:cNvSpPr/>
          <p:nvPr/>
        </p:nvSpPr>
        <p:spPr>
          <a:xfrm>
            <a:off x="201561" y="208934"/>
            <a:ext cx="3942737" cy="648911"/>
          </a:xfrm>
          <a:prstGeom prst="homePlate">
            <a:avLst/>
          </a:prstGeom>
          <a:solidFill>
            <a:srgbClr val="F8A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전처리</a:t>
            </a:r>
            <a:r>
              <a:rPr lang="ko-KR" altLang="en-US" sz="2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과정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B5DB8D-292C-4A58-8383-A93B30995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772" y="1291427"/>
            <a:ext cx="6667500" cy="619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45978-1287-4569-A3B9-A50795CEF865}"/>
              </a:ext>
            </a:extLst>
          </p:cNvPr>
          <p:cNvSpPr txBox="1"/>
          <p:nvPr/>
        </p:nvSpPr>
        <p:spPr>
          <a:xfrm>
            <a:off x="9595932" y="1416323"/>
            <a:ext cx="1514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샘플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004D34-65D4-4CA3-AA92-FB8A74FF8541}"/>
              </a:ext>
            </a:extLst>
          </p:cNvPr>
          <p:cNvSpPr txBox="1"/>
          <p:nvPr/>
        </p:nvSpPr>
        <p:spPr>
          <a:xfrm>
            <a:off x="9070207" y="2467451"/>
            <a:ext cx="2642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한글 </a:t>
            </a:r>
            <a:r>
              <a:rPr lang="en-US" altLang="ko-KR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/ </a:t>
            </a:r>
            <a:r>
              <a:rPr lang="ko-KR" altLang="en-US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공백 빼고 제거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2BDB39-879C-46B6-8F28-18CC4246A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282" y="3358319"/>
            <a:ext cx="7752483" cy="22059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AC06BD-F8FD-495D-9658-C8D76C89F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5285" y="2180630"/>
            <a:ext cx="5324475" cy="9429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2548CE7-41CD-4064-ABE3-0964BE5531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5971" y="5700358"/>
            <a:ext cx="7239000" cy="59055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47FE9183-C01E-4EA9-B503-B7E39DB5244D}"/>
              </a:ext>
            </a:extLst>
          </p:cNvPr>
          <p:cNvGrpSpPr/>
          <p:nvPr/>
        </p:nvGrpSpPr>
        <p:grpSpPr>
          <a:xfrm>
            <a:off x="9319315" y="3750310"/>
            <a:ext cx="1852455" cy="1421995"/>
            <a:chOff x="9207555" y="3955331"/>
            <a:chExt cx="1852455" cy="142199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143D62-B06E-49AE-B4AA-46402C028BCE}"/>
                </a:ext>
              </a:extLst>
            </p:cNvPr>
            <p:cNvSpPr txBox="1"/>
            <p:nvPr/>
          </p:nvSpPr>
          <p:spPr>
            <a:xfrm>
              <a:off x="9207555" y="3955331"/>
              <a:ext cx="15977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 err="1">
                  <a:solidFill>
                    <a:srgbClr val="FF0000"/>
                  </a:solidFill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불용어</a:t>
              </a:r>
              <a:r>
                <a:rPr lang="ko-KR" altLang="en-US" dirty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 제거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1D1C2E-393F-4941-9C93-8C39CB15D240}"/>
                </a:ext>
              </a:extLst>
            </p:cNvPr>
            <p:cNvSpPr txBox="1"/>
            <p:nvPr/>
          </p:nvSpPr>
          <p:spPr>
            <a:xfrm>
              <a:off x="9207556" y="4453996"/>
              <a:ext cx="185245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0" i="0" dirty="0">
                  <a:solidFill>
                    <a:srgbClr val="202124"/>
                  </a:solidFill>
                  <a:effectLst/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감정 분석하는데 있어 </a:t>
              </a:r>
              <a:endParaRPr lang="en-US" altLang="ko-KR" b="0" i="0" dirty="0">
                <a:solidFill>
                  <a:srgbClr val="202124"/>
                </a:solidFill>
                <a:effectLst/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  <a:p>
              <a:r>
                <a:rPr lang="ko-KR" altLang="en-US" b="0" i="0" dirty="0">
                  <a:solidFill>
                    <a:srgbClr val="202124"/>
                  </a:solidFill>
                  <a:effectLst/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큰 도움이 되지 않는 단어들 </a:t>
              </a:r>
              <a:endParaRPr lang="en-US" altLang="ko-KR" b="0" i="0" dirty="0">
                <a:solidFill>
                  <a:srgbClr val="202124"/>
                </a:solidFill>
                <a:effectLst/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  <a:p>
              <a:r>
                <a:rPr lang="en-US" altLang="ko-KR" dirty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Ex) </a:t>
              </a:r>
              <a:r>
                <a:rPr lang="ko-KR" altLang="en-US" dirty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은</a:t>
              </a:r>
              <a:r>
                <a:rPr lang="en-US" altLang="ko-KR" dirty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, </a:t>
              </a:r>
              <a:r>
                <a:rPr lang="ko-KR" altLang="en-US" dirty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는</a:t>
              </a:r>
              <a:r>
                <a:rPr lang="en-US" altLang="ko-KR" dirty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, </a:t>
              </a:r>
              <a:r>
                <a:rPr lang="ko-KR" altLang="en-US" dirty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이</a:t>
              </a:r>
              <a:r>
                <a:rPr lang="en-US" altLang="ko-KR" dirty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, </a:t>
              </a:r>
              <a:r>
                <a:rPr lang="ko-KR" altLang="en-US" dirty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가</a:t>
              </a:r>
              <a:r>
                <a:rPr lang="en-US" altLang="ko-KR" dirty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, </a:t>
              </a:r>
              <a:endParaRPr lang="ko-KR" altLang="en-US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E8B2830-3542-495E-8982-44699CEAB35F}"/>
              </a:ext>
            </a:extLst>
          </p:cNvPr>
          <p:cNvSpPr txBox="1"/>
          <p:nvPr/>
        </p:nvSpPr>
        <p:spPr>
          <a:xfrm>
            <a:off x="9502529" y="5944739"/>
            <a:ext cx="1514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59C9575D-CEBD-475D-9F7F-044D642797C7}"/>
              </a:ext>
            </a:extLst>
          </p:cNvPr>
          <p:cNvSpPr/>
          <p:nvPr/>
        </p:nvSpPr>
        <p:spPr>
          <a:xfrm>
            <a:off x="663647" y="1625600"/>
            <a:ext cx="936686" cy="4065311"/>
          </a:xfrm>
          <a:prstGeom prst="downArrow">
            <a:avLst>
              <a:gd name="adj1" fmla="val 50000"/>
              <a:gd name="adj2" fmla="val 6494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032036E-21F2-41A2-B217-29543816FC48}"/>
              </a:ext>
            </a:extLst>
          </p:cNvPr>
          <p:cNvGrpSpPr/>
          <p:nvPr/>
        </p:nvGrpSpPr>
        <p:grpSpPr>
          <a:xfrm>
            <a:off x="5481484" y="13551"/>
            <a:ext cx="1229032" cy="845575"/>
            <a:chOff x="5402826" y="0"/>
            <a:chExt cx="1229032" cy="845575"/>
          </a:xfrm>
        </p:grpSpPr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FFB426A9-95E9-40DE-9F23-67568F9E5395}"/>
                </a:ext>
              </a:extLst>
            </p:cNvPr>
            <p:cNvSpPr/>
            <p:nvPr/>
          </p:nvSpPr>
          <p:spPr>
            <a:xfrm rot="10800000">
              <a:off x="5402826" y="0"/>
              <a:ext cx="1229032" cy="845575"/>
            </a:xfrm>
            <a:prstGeom prst="triangle">
              <a:avLst/>
            </a:prstGeom>
            <a:solidFill>
              <a:srgbClr val="F8A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6FB4FAC-088A-45AC-A992-055CE2238235}"/>
                </a:ext>
              </a:extLst>
            </p:cNvPr>
            <p:cNvSpPr txBox="1"/>
            <p:nvPr/>
          </p:nvSpPr>
          <p:spPr>
            <a:xfrm>
              <a:off x="5717458" y="198794"/>
              <a:ext cx="5997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2</a:t>
              </a:r>
              <a:endParaRPr lang="ko-KR" alt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83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571</Words>
  <Application>Microsoft Office PowerPoint</Application>
  <PresentationFormat>와이드스크린</PresentationFormat>
  <Paragraphs>205</Paragraphs>
  <Slides>34</Slides>
  <Notes>33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1훈핑크풍차 Regular</vt:lpstr>
      <vt:lpstr>1훈하얀고양이 R</vt:lpstr>
      <vt:lpstr>Malgun Gothic</vt:lpstr>
      <vt:lpstr>Malgun Gothic</vt:lpstr>
      <vt:lpstr>나눔고딕 ExtraBold</vt:lpstr>
      <vt:lpstr>Arial</vt:lpstr>
      <vt:lpstr>타이포_쌍문동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김상경</dc:creator>
  <cp:lastModifiedBy>jieun lee</cp:lastModifiedBy>
  <cp:revision>65</cp:revision>
  <dcterms:created xsi:type="dcterms:W3CDTF">2020-11-17T00:51:38Z</dcterms:created>
  <dcterms:modified xsi:type="dcterms:W3CDTF">2021-02-03T08:07:34Z</dcterms:modified>
</cp:coreProperties>
</file>